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0" r:id="rId1"/>
    <p:sldMasterId id="2147483771" r:id="rId2"/>
    <p:sldMasterId id="2147483772" r:id="rId3"/>
    <p:sldMasterId id="2147483773" r:id="rId4"/>
    <p:sldMasterId id="2147483774" r:id="rId5"/>
  </p:sldMasterIdLst>
  <p:notesMasterIdLst>
    <p:notesMasterId r:id="rId44"/>
  </p:notesMasterIdLst>
  <p:sldIdLst>
    <p:sldId id="256" r:id="rId6"/>
    <p:sldId id="257" r:id="rId7"/>
    <p:sldId id="258" r:id="rId8"/>
    <p:sldId id="259" r:id="rId9"/>
    <p:sldId id="279" r:id="rId10"/>
    <p:sldId id="261" r:id="rId11"/>
    <p:sldId id="260" r:id="rId12"/>
    <p:sldId id="276" r:id="rId13"/>
    <p:sldId id="277" r:id="rId14"/>
    <p:sldId id="287" r:id="rId15"/>
    <p:sldId id="281" r:id="rId16"/>
    <p:sldId id="282" r:id="rId17"/>
    <p:sldId id="283" r:id="rId18"/>
    <p:sldId id="284" r:id="rId19"/>
    <p:sldId id="286" r:id="rId20"/>
    <p:sldId id="285" r:id="rId21"/>
    <p:sldId id="288" r:id="rId22"/>
    <p:sldId id="289" r:id="rId23"/>
    <p:sldId id="290" r:id="rId24"/>
    <p:sldId id="291" r:id="rId25"/>
    <p:sldId id="292" r:id="rId26"/>
    <p:sldId id="293" r:id="rId27"/>
    <p:sldId id="280" r:id="rId28"/>
    <p:sldId id="278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</p:sldIdLst>
  <p:sldSz cx="9144000" cy="5143500" type="screen16x9"/>
  <p:notesSz cx="6858000" cy="9144000"/>
  <p:embeddedFontLst>
    <p:embeddedFont>
      <p:font typeface="Helvetica Neue" panose="020B0604020202020204" charset="0"/>
      <p:regular r:id="rId45"/>
      <p:bold r:id="rId46"/>
      <p:italic r:id="rId47"/>
      <p:boldItalic r:id="rId48"/>
    </p:embeddedFont>
    <p:embeddedFont>
      <p:font typeface="Helvetica Neue Light" panose="020B0604020202020204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Montserrat ExtraBold" panose="00000900000000000000" pitchFamily="2" charset="0"/>
      <p:bold r:id="rId57"/>
      <p:boldItalic r:id="rId58"/>
    </p:embeddedFont>
    <p:embeddedFont>
      <p:font typeface="Nunito Sans" pitchFamily="2" charset="0"/>
      <p:regular r:id="rId59"/>
      <p:bold r:id="rId60"/>
      <p:italic r:id="rId61"/>
      <p:boldItalic r:id="rId62"/>
    </p:embeddedFont>
    <p:embeddedFont>
      <p:font typeface="Nunito Sans Black" pitchFamily="2" charset="0"/>
      <p:bold r:id="rId63"/>
      <p:boldItalic r:id="rId64"/>
    </p:embeddedFont>
    <p:embeddedFont>
      <p:font typeface="Nunito Sans ExtraLight" pitchFamily="2" charset="0"/>
      <p:regular r:id="rId65"/>
      <p:bold r:id="rId66"/>
      <p:italic r:id="rId67"/>
      <p:boldItalic r:id="rId68"/>
    </p:embeddedFont>
    <p:embeddedFont>
      <p:font typeface="Open Sans Light" panose="020B0306030504020204" pitchFamily="34" charset="0"/>
      <p:regular r:id="rId69"/>
      <p:bold r:id="rId70"/>
      <p:italic r:id="rId71"/>
      <p:boldItalic r:id="rId72"/>
    </p:embeddedFont>
    <p:embeddedFont>
      <p:font typeface="Open Sans SemiBold" panose="020B0706030804020204" pitchFamily="34" charset="0"/>
      <p:regular r:id="rId73"/>
      <p:bold r:id="rId74"/>
      <p:italic r:id="rId75"/>
      <p:boldItalic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  <p:embeddedFont>
      <p:font typeface="Roboto Light" panose="02000000000000000000" pitchFamily="2" charset="0"/>
      <p:regular r:id="rId81"/>
      <p:bold r:id="rId82"/>
      <p:italic r:id="rId83"/>
      <p:boldItalic r:id="rId84"/>
    </p:embeddedFont>
    <p:embeddedFont>
      <p:font typeface="Titillium Web" panose="00000500000000000000" pitchFamily="2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9">
          <p15:clr>
            <a:srgbClr val="CCCCCC"/>
          </p15:clr>
        </p15:guide>
        <p15:guide id="2" pos="2880">
          <p15:clr>
            <a:srgbClr val="CCCCCC"/>
          </p15:clr>
        </p15:guide>
        <p15:guide id="3" pos="476">
          <p15:clr>
            <a:srgbClr val="9FC5E8"/>
          </p15:clr>
        </p15:guide>
        <p15:guide id="4" pos="5272">
          <p15:clr>
            <a:srgbClr val="9FC5E8"/>
          </p15:clr>
        </p15:guide>
        <p15:guide id="5" orient="horz" pos="476">
          <p15:clr>
            <a:srgbClr val="A4C2F4"/>
          </p15:clr>
        </p15:guide>
        <p15:guide id="6" orient="horz" pos="2914">
          <p15:clr>
            <a:srgbClr val="A4C2F4"/>
          </p15:clr>
        </p15:guide>
        <p15:guide id="7" pos="1104">
          <p15:clr>
            <a:srgbClr val="E6B8AF"/>
          </p15:clr>
        </p15:guide>
        <p15:guide id="8" pos="1170">
          <p15:clr>
            <a:srgbClr val="E6B8AF"/>
          </p15:clr>
        </p15:guide>
        <p15:guide id="9" pos="1803">
          <p15:clr>
            <a:srgbClr val="E6B8AF"/>
          </p15:clr>
        </p15:guide>
        <p15:guide id="10" pos="1866">
          <p15:clr>
            <a:srgbClr val="E6B8AF"/>
          </p15:clr>
        </p15:guide>
        <p15:guide id="11" pos="2497">
          <p15:clr>
            <a:srgbClr val="E6B8AF"/>
          </p15:clr>
        </p15:guide>
        <p15:guide id="12" pos="2563">
          <p15:clr>
            <a:srgbClr val="E6B8AF"/>
          </p15:clr>
        </p15:guide>
        <p15:guide id="13" pos="3191">
          <p15:clr>
            <a:srgbClr val="E6B8AF"/>
          </p15:clr>
        </p15:guide>
        <p15:guide id="14" pos="3263">
          <p15:clr>
            <a:srgbClr val="E6B8AF"/>
          </p15:clr>
        </p15:guide>
        <p15:guide id="15" pos="3887">
          <p15:clr>
            <a:srgbClr val="E6B8AF"/>
          </p15:clr>
        </p15:guide>
        <p15:guide id="16" pos="3953">
          <p15:clr>
            <a:srgbClr val="E6B8AF"/>
          </p15:clr>
        </p15:guide>
        <p15:guide id="17" pos="4581">
          <p15:clr>
            <a:srgbClr val="E6B8AF"/>
          </p15:clr>
        </p15:guide>
        <p15:guide id="18" pos="4649">
          <p15:clr>
            <a:srgbClr val="E6B8AF"/>
          </p15:clr>
        </p15:guide>
        <p15:guide id="19" orient="horz" pos="1102">
          <p15:clr>
            <a:srgbClr val="E6B8AF"/>
          </p15:clr>
        </p15:guide>
        <p15:guide id="20" orient="horz" pos="1185">
          <p15:clr>
            <a:srgbClr val="E6B8AF"/>
          </p15:clr>
        </p15:guide>
        <p15:guide id="21" orient="horz" pos="1814">
          <p15:clr>
            <a:srgbClr val="E6B8AF"/>
          </p15:clr>
        </p15:guide>
        <p15:guide id="22" orient="horz" pos="1893">
          <p15:clr>
            <a:srgbClr val="E6B8AF"/>
          </p15:clr>
        </p15:guide>
        <p15:guide id="23" orient="horz" pos="2517">
          <p15:clr>
            <a:srgbClr val="E6B8AF"/>
          </p15:clr>
        </p15:guide>
        <p15:guide id="24" orient="horz" pos="2601">
          <p15:clr>
            <a:srgbClr val="E6B8AF"/>
          </p15:clr>
        </p15:guide>
        <p15:guide id="25" pos="21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528" y="570"/>
      </p:cViewPr>
      <p:guideLst>
        <p:guide orient="horz" pos="1519"/>
        <p:guide pos="2880"/>
        <p:guide pos="476"/>
        <p:guide pos="5272"/>
        <p:guide orient="horz" pos="476"/>
        <p:guide orient="horz" pos="2914"/>
        <p:guide pos="1104"/>
        <p:guide pos="1170"/>
        <p:guide pos="1803"/>
        <p:guide pos="1866"/>
        <p:guide pos="2497"/>
        <p:guide pos="2563"/>
        <p:guide pos="3191"/>
        <p:guide pos="3263"/>
        <p:guide pos="3887"/>
        <p:guide pos="3953"/>
        <p:guide pos="4581"/>
        <p:guide pos="4649"/>
        <p:guide orient="horz" pos="1102"/>
        <p:guide orient="horz" pos="1185"/>
        <p:guide orient="horz" pos="1814"/>
        <p:guide orient="horz" pos="1893"/>
        <p:guide orient="horz" pos="2517"/>
        <p:guide orient="horz" pos="2601"/>
        <p:guide pos="21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84" Type="http://schemas.openxmlformats.org/officeDocument/2006/relationships/font" Target="fonts/font40.fntdata"/><Relationship Id="rId89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74" Type="http://schemas.openxmlformats.org/officeDocument/2006/relationships/font" Target="fonts/font30.fntdata"/><Relationship Id="rId79" Type="http://schemas.openxmlformats.org/officeDocument/2006/relationships/font" Target="fonts/font35.fntdata"/><Relationship Id="rId5" Type="http://schemas.openxmlformats.org/officeDocument/2006/relationships/slideMaster" Target="slideMasters/slideMaster5.xml"/><Relationship Id="rId90" Type="http://schemas.openxmlformats.org/officeDocument/2006/relationships/viewProps" Target="viewProp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77" Type="http://schemas.openxmlformats.org/officeDocument/2006/relationships/font" Target="fonts/font33.fntdata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80" Type="http://schemas.openxmlformats.org/officeDocument/2006/relationships/font" Target="fonts/font36.fntdata"/><Relationship Id="rId85" Type="http://schemas.openxmlformats.org/officeDocument/2006/relationships/font" Target="fonts/font4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font" Target="fonts/font31.fntdata"/><Relationship Id="rId83" Type="http://schemas.openxmlformats.org/officeDocument/2006/relationships/font" Target="fonts/font39.fntdata"/><Relationship Id="rId88" Type="http://schemas.openxmlformats.org/officeDocument/2006/relationships/font" Target="fonts/font44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font" Target="fonts/font29.fntdata"/><Relationship Id="rId78" Type="http://schemas.openxmlformats.org/officeDocument/2006/relationships/font" Target="fonts/font34.fntdata"/><Relationship Id="rId81" Type="http://schemas.openxmlformats.org/officeDocument/2006/relationships/font" Target="fonts/font37.fntdata"/><Relationship Id="rId86" Type="http://schemas.openxmlformats.org/officeDocument/2006/relationships/font" Target="fonts/font4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6" Type="http://schemas.openxmlformats.org/officeDocument/2006/relationships/font" Target="fonts/font32.fntdata"/><Relationship Id="rId7" Type="http://schemas.openxmlformats.org/officeDocument/2006/relationships/slide" Target="slides/slide2.xml"/><Relationship Id="rId71" Type="http://schemas.openxmlformats.org/officeDocument/2006/relationships/font" Target="fonts/font27.fntdata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66" Type="http://schemas.openxmlformats.org/officeDocument/2006/relationships/font" Target="fonts/font22.fntdata"/><Relationship Id="rId87" Type="http://schemas.openxmlformats.org/officeDocument/2006/relationships/font" Target="fonts/font43.fntdata"/><Relationship Id="rId61" Type="http://schemas.openxmlformats.org/officeDocument/2006/relationships/font" Target="fonts/font17.fntdata"/><Relationship Id="rId82" Type="http://schemas.openxmlformats.org/officeDocument/2006/relationships/font" Target="fonts/font38.fntdata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3e47f827a_0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0000"/>
              </a:solidFill>
            </a:endParaRPr>
          </a:p>
        </p:txBody>
      </p:sp>
      <p:sp>
        <p:nvSpPr>
          <p:cNvPr id="519" name="Google Shape;519;g1e3e47f827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478d79c8f_1_7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 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670" name="Google Shape;670;g1e478d79c8f_1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231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478d79c8f_1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e478d79c8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696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757a3f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757a3fd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57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478d79c8f_1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e478d79c8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9190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478d79c8f_1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e478d79c8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511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757a3f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757a3fd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26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478d79c8f_1_7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 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670" name="Google Shape;670;g1e478d79c8f_1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77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3e53492a4_0_1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Não altere a imagem, texto ou QRcode deste slide.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22" name="Google Shape;722;g1e3e53492a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9135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36f489635_0_1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1036f489635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244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478d79c8f_1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e478d79c8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363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3e47f827a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e3e47f827a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478d79c8f_1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e478d79c8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844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e478d79c8f_1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e478d79c8f_1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5757a3fd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577" name="Google Shape;577;g25757a3fd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e478d79c8f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e478d79c8f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e478d79c8f_1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1e478d79c8f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e478d79c8f_1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e478d79c8f_1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757a3fd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635" name="Google Shape;635;g25757a3fd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e478d79c8f_1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e478d79c8f_1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478d79c8f_1_7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 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670" name="Google Shape;670;g1e478d79c8f_1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e58a8f821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e58a8f821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e3e47f827a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e3e47f827a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e58a8f821a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1e58a8f821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e58a8f821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e58a8f821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58a8f821a_0_3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1e58a8f821a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e3e53492a4_0_1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Não altere a imagem, texto ou QRcode deste slide.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22" name="Google Shape;722;g1e3e53492a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36f489635_0_1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g1036f489635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5757a3fd55_0_3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substituída, respeitando formato, limites e margens deste template.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543" name="Google Shape;543;g25757a3fd55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e3e47f827a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e3e47f827a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e478d79c8f_1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1e478d79c8f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757a3f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757a3fd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5757a3fd5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FF0000"/>
                </a:solidFill>
              </a:rPr>
              <a:t>ATENÇÃO 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 de ortografia, ou apenas caixa alta, seguindo a diagramação dos modelos de títulos e subtítulos.</a:t>
            </a:r>
            <a:endParaRPr sz="1300" b="1">
              <a:solidFill>
                <a:srgbClr val="FF0000"/>
              </a:solidFill>
            </a:endParaRPr>
          </a:p>
        </p:txBody>
      </p:sp>
      <p:sp>
        <p:nvSpPr>
          <p:cNvPr id="635" name="Google Shape;635;g25757a3fd5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67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757a3fd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757a3fd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rgbClr val="FF0000"/>
                </a:solidFill>
              </a:rPr>
              <a:t>ATENÇÃO</a:t>
            </a:r>
            <a:r>
              <a:rPr lang="pt-BR" sz="1300" b="1">
                <a:solidFill>
                  <a:srgbClr val="ED8A05"/>
                </a:solidFill>
                <a:latin typeface="Roboto"/>
                <a:ea typeface="Roboto"/>
                <a:cs typeface="Roboto"/>
                <a:sym typeface="Roboto"/>
              </a:rPr>
              <a:t>⚠️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Respeite as orientações de caixa alta e baixa conforme regras de ortografia, seguindo a diagramação dos modelos de títulos e subtítulos deste template.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A imagem pode ser substituída desde que tenha o filtro azul aplicado.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- Se seu título ou subtítulo tiver vírgula, use ponto final.</a:t>
            </a:r>
            <a:endParaRPr sz="13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4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8" name="Google Shape;428;p10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0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10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4">
  <p:cSld name="TITLE_5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8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08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10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7">
  <p:cSld name="TITLE_8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0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10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8">
  <p:cSld name="TITLE_9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1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11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9">
  <p:cSld name="TITLE_10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2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12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11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2">
  <p:cSld name="TITLE_20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1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59" name="Google Shape;459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5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2897700" cy="9705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Open Sans SemiBold"/>
              <a:buNone/>
              <a:defRPr sz="2400">
                <a:solidFill>
                  <a:srgbClr val="0B539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463" name="Google Shape;463;p115"/>
          <p:cNvSpPr/>
          <p:nvPr/>
        </p:nvSpPr>
        <p:spPr>
          <a:xfrm>
            <a:off x="0" y="205800"/>
            <a:ext cx="57600" cy="4731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15"/>
          <p:cNvSpPr txBox="1">
            <a:spLocks noGrp="1"/>
          </p:cNvSpPr>
          <p:nvPr>
            <p:ph type="title" idx="2"/>
          </p:nvPr>
        </p:nvSpPr>
        <p:spPr>
          <a:xfrm>
            <a:off x="311700" y="395700"/>
            <a:ext cx="2897700" cy="332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Open Sans Light"/>
              <a:buNone/>
              <a:defRPr sz="1000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15"/>
          <p:cNvSpPr txBox="1">
            <a:spLocks noGrp="1"/>
          </p:cNvSpPr>
          <p:nvPr>
            <p:ph type="title" idx="3"/>
          </p:nvPr>
        </p:nvSpPr>
        <p:spPr>
          <a:xfrm>
            <a:off x="352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15"/>
          <p:cNvSpPr txBox="1">
            <a:spLocks noGrp="1"/>
          </p:cNvSpPr>
          <p:nvPr>
            <p:ph type="title" idx="4"/>
          </p:nvPr>
        </p:nvSpPr>
        <p:spPr>
          <a:xfrm>
            <a:off x="352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15"/>
          <p:cNvSpPr txBox="1">
            <a:spLocks noGrp="1"/>
          </p:cNvSpPr>
          <p:nvPr>
            <p:ph type="title" idx="5"/>
          </p:nvPr>
        </p:nvSpPr>
        <p:spPr>
          <a:xfrm>
            <a:off x="352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15"/>
          <p:cNvSpPr txBox="1">
            <a:spLocks noGrp="1"/>
          </p:cNvSpPr>
          <p:nvPr>
            <p:ph type="title" idx="6"/>
          </p:nvPr>
        </p:nvSpPr>
        <p:spPr>
          <a:xfrm>
            <a:off x="352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15"/>
          <p:cNvSpPr txBox="1">
            <a:spLocks noGrp="1"/>
          </p:cNvSpPr>
          <p:nvPr>
            <p:ph type="title" idx="7"/>
          </p:nvPr>
        </p:nvSpPr>
        <p:spPr>
          <a:xfrm>
            <a:off x="3183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15"/>
          <p:cNvSpPr txBox="1">
            <a:spLocks noGrp="1"/>
          </p:cNvSpPr>
          <p:nvPr>
            <p:ph type="title" idx="8"/>
          </p:nvPr>
        </p:nvSpPr>
        <p:spPr>
          <a:xfrm>
            <a:off x="3183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15"/>
          <p:cNvSpPr txBox="1">
            <a:spLocks noGrp="1"/>
          </p:cNvSpPr>
          <p:nvPr>
            <p:ph type="title" idx="9"/>
          </p:nvPr>
        </p:nvSpPr>
        <p:spPr>
          <a:xfrm>
            <a:off x="3183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115"/>
          <p:cNvSpPr txBox="1">
            <a:spLocks noGrp="1"/>
          </p:cNvSpPr>
          <p:nvPr>
            <p:ph type="title" idx="13"/>
          </p:nvPr>
        </p:nvSpPr>
        <p:spPr>
          <a:xfrm>
            <a:off x="3183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15"/>
          <p:cNvSpPr txBox="1">
            <a:spLocks noGrp="1"/>
          </p:cNvSpPr>
          <p:nvPr>
            <p:ph type="title" idx="14"/>
          </p:nvPr>
        </p:nvSpPr>
        <p:spPr>
          <a:xfrm>
            <a:off x="6056225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15"/>
          <p:cNvSpPr txBox="1">
            <a:spLocks noGrp="1"/>
          </p:cNvSpPr>
          <p:nvPr>
            <p:ph type="title" idx="15"/>
          </p:nvPr>
        </p:nvSpPr>
        <p:spPr>
          <a:xfrm>
            <a:off x="6056225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15"/>
          <p:cNvSpPr txBox="1">
            <a:spLocks noGrp="1"/>
          </p:cNvSpPr>
          <p:nvPr>
            <p:ph type="title" idx="16"/>
          </p:nvPr>
        </p:nvSpPr>
        <p:spPr>
          <a:xfrm>
            <a:off x="6056225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15"/>
          <p:cNvSpPr txBox="1">
            <a:spLocks noGrp="1"/>
          </p:cNvSpPr>
          <p:nvPr>
            <p:ph type="title" idx="17"/>
          </p:nvPr>
        </p:nvSpPr>
        <p:spPr>
          <a:xfrm>
            <a:off x="6056225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 1">
  <p:cSld name="TITLE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16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16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p1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C - G Suite - Blank 1">
  <p:cSld name="CUSTOM_2_5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sem Imagem 1 1">
  <p:cSld name="TITLE_1_1_2_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22"/>
          <p:cNvSpPr/>
          <p:nvPr/>
        </p:nvSpPr>
        <p:spPr>
          <a:xfrm>
            <a:off x="0" y="0"/>
            <a:ext cx="9144000" cy="4663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22"/>
          <p:cNvSpPr txBox="1">
            <a:spLocks noGrp="1"/>
          </p:cNvSpPr>
          <p:nvPr>
            <p:ph type="ctrTitle"/>
          </p:nvPr>
        </p:nvSpPr>
        <p:spPr>
          <a:xfrm>
            <a:off x="616500" y="1491350"/>
            <a:ext cx="6002100" cy="12573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SemiBold"/>
              <a:buNone/>
              <a:defRPr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9" name="Google Shape;499;p122"/>
          <p:cNvSpPr txBox="1">
            <a:spLocks noGrp="1"/>
          </p:cNvSpPr>
          <p:nvPr>
            <p:ph type="subTitle" idx="1"/>
          </p:nvPr>
        </p:nvSpPr>
        <p:spPr>
          <a:xfrm>
            <a:off x="616500" y="2605525"/>
            <a:ext cx="3084600" cy="803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501" name="Google Shape;501;p122"/>
          <p:cNvCxnSpPr/>
          <p:nvPr/>
        </p:nvCxnSpPr>
        <p:spPr>
          <a:xfrm>
            <a:off x="395025" y="1580400"/>
            <a:ext cx="16500" cy="1670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0">
  <p:cSld name="TITLE_18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2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2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p1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4">
  <p:cSld name="TITLE_5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3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12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1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 5">
  <p:cSld name="Default Slide_6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3">
  <p:cSld name="BLANK_3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7">
  <p:cSld name="TITLE_8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9">
  <p:cSld name="TITLE_1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>
            <a:spLocks noGrp="1"/>
          </p:cNvSpPr>
          <p:nvPr>
            <p:ph type="pic" idx="2"/>
          </p:nvPr>
        </p:nvSpPr>
        <p:spPr>
          <a:xfrm>
            <a:off x="1171575" y="-14287"/>
            <a:ext cx="6801000" cy="45363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9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>
            <a:spLocks noGrp="1"/>
          </p:cNvSpPr>
          <p:nvPr>
            <p:ph type="pic" idx="2"/>
          </p:nvPr>
        </p:nvSpPr>
        <p:spPr>
          <a:xfrm>
            <a:off x="2981325" y="414338"/>
            <a:ext cx="6472200" cy="43149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>
            <a:spLocks noGrp="1"/>
          </p:cNvSpPr>
          <p:nvPr>
            <p:ph type="pic" idx="2"/>
          </p:nvPr>
        </p:nvSpPr>
        <p:spPr>
          <a:xfrm>
            <a:off x="4110038" y="1181100"/>
            <a:ext cx="5229300" cy="34863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>
            <a:spLocks noGrp="1"/>
          </p:cNvSpPr>
          <p:nvPr>
            <p:ph type="pic" idx="2"/>
          </p:nvPr>
        </p:nvSpPr>
        <p:spPr>
          <a:xfrm>
            <a:off x="5880503" y="2638425"/>
            <a:ext cx="3148800" cy="21003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6"/>
          <p:cNvSpPr>
            <a:spLocks noGrp="1"/>
          </p:cNvSpPr>
          <p:nvPr>
            <p:ph type="pic" idx="3"/>
          </p:nvPr>
        </p:nvSpPr>
        <p:spPr>
          <a:xfrm>
            <a:off x="5734050" y="423863"/>
            <a:ext cx="3124200" cy="20829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6"/>
          <p:cNvSpPr>
            <a:spLocks noGrp="1"/>
          </p:cNvSpPr>
          <p:nvPr>
            <p:ph type="pic" idx="4"/>
          </p:nvPr>
        </p:nvSpPr>
        <p:spPr>
          <a:xfrm>
            <a:off x="-114300" y="423863"/>
            <a:ext cx="64509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0993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8">
  <p:cSld name="TITLE_9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2">
  <p:cSld name="TITLE_20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28977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Open Sans SemiBold"/>
              <a:buNone/>
              <a:defRPr sz="2400">
                <a:solidFill>
                  <a:srgbClr val="0B539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36" name="Google Shape;136;p35"/>
          <p:cNvSpPr/>
          <p:nvPr/>
        </p:nvSpPr>
        <p:spPr>
          <a:xfrm>
            <a:off x="0" y="205800"/>
            <a:ext cx="57600" cy="4731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5"/>
          <p:cNvSpPr txBox="1">
            <a:spLocks noGrp="1"/>
          </p:cNvSpPr>
          <p:nvPr>
            <p:ph type="title" idx="2"/>
          </p:nvPr>
        </p:nvSpPr>
        <p:spPr>
          <a:xfrm>
            <a:off x="311700" y="395700"/>
            <a:ext cx="2897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Open Sans Light"/>
              <a:buNone/>
              <a:defRPr sz="1000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5"/>
          <p:cNvSpPr txBox="1">
            <a:spLocks noGrp="1"/>
          </p:cNvSpPr>
          <p:nvPr>
            <p:ph type="title" idx="3"/>
          </p:nvPr>
        </p:nvSpPr>
        <p:spPr>
          <a:xfrm>
            <a:off x="352800" y="25335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title" idx="4"/>
          </p:nvPr>
        </p:nvSpPr>
        <p:spPr>
          <a:xfrm>
            <a:off x="352800" y="27716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5"/>
          <p:cNvSpPr txBox="1">
            <a:spLocks noGrp="1"/>
          </p:cNvSpPr>
          <p:nvPr>
            <p:ph type="title" idx="5"/>
          </p:nvPr>
        </p:nvSpPr>
        <p:spPr>
          <a:xfrm>
            <a:off x="352800" y="38094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5"/>
          <p:cNvSpPr txBox="1">
            <a:spLocks noGrp="1"/>
          </p:cNvSpPr>
          <p:nvPr>
            <p:ph type="title" idx="6"/>
          </p:nvPr>
        </p:nvSpPr>
        <p:spPr>
          <a:xfrm>
            <a:off x="352800" y="40475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5"/>
          <p:cNvSpPr txBox="1">
            <a:spLocks noGrp="1"/>
          </p:cNvSpPr>
          <p:nvPr>
            <p:ph type="title" idx="7"/>
          </p:nvPr>
        </p:nvSpPr>
        <p:spPr>
          <a:xfrm>
            <a:off x="3183800" y="25335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title" idx="8"/>
          </p:nvPr>
        </p:nvSpPr>
        <p:spPr>
          <a:xfrm>
            <a:off x="3183800" y="27716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title" idx="9"/>
          </p:nvPr>
        </p:nvSpPr>
        <p:spPr>
          <a:xfrm>
            <a:off x="3183800" y="38094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title" idx="13"/>
          </p:nvPr>
        </p:nvSpPr>
        <p:spPr>
          <a:xfrm>
            <a:off x="3183800" y="40475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title" idx="14"/>
          </p:nvPr>
        </p:nvSpPr>
        <p:spPr>
          <a:xfrm>
            <a:off x="6056225" y="25335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title" idx="15"/>
          </p:nvPr>
        </p:nvSpPr>
        <p:spPr>
          <a:xfrm>
            <a:off x="6056225" y="27716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title" idx="16"/>
          </p:nvPr>
        </p:nvSpPr>
        <p:spPr>
          <a:xfrm>
            <a:off x="6056225" y="3809425"/>
            <a:ext cx="22785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title" idx="17"/>
          </p:nvPr>
        </p:nvSpPr>
        <p:spPr>
          <a:xfrm>
            <a:off x="6056225" y="4047525"/>
            <a:ext cx="21714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 1">
  <p:cSld name="TITLE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3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C - G Suite - Blank 1">
  <p:cSld name="CUSTOM_2_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sem Imagem 1 1">
  <p:cSld name="TITLE_1_1_2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0" y="0"/>
            <a:ext cx="9144000" cy="4663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2"/>
          <p:cNvSpPr txBox="1">
            <a:spLocks noGrp="1"/>
          </p:cNvSpPr>
          <p:nvPr>
            <p:ph type="ctrTitle"/>
          </p:nvPr>
        </p:nvSpPr>
        <p:spPr>
          <a:xfrm>
            <a:off x="616500" y="1491350"/>
            <a:ext cx="6002100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SemiBold"/>
              <a:buNone/>
              <a:defRPr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subTitle" idx="1"/>
          </p:nvPr>
        </p:nvSpPr>
        <p:spPr>
          <a:xfrm>
            <a:off x="616500" y="2605525"/>
            <a:ext cx="30846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74" name="Google Shape;174;p42"/>
          <p:cNvCxnSpPr/>
          <p:nvPr/>
        </p:nvCxnSpPr>
        <p:spPr>
          <a:xfrm>
            <a:off x="395025" y="1580400"/>
            <a:ext cx="16500" cy="1670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0">
  <p:cSld name="TITLE_18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3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7" name="Google Shape;21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" name="Google Shape;224;p5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5" name="Google Shape;225;p5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29" name="Google Shape;22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5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8">
  <p:cSld name="TITLE_9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6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2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6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47" name="Google Shape;247;p6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6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6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4"/>
          <p:cNvSpPr>
            <a:spLocks noGrp="1"/>
          </p:cNvSpPr>
          <p:nvPr>
            <p:ph type="pic" idx="2"/>
          </p:nvPr>
        </p:nvSpPr>
        <p:spPr>
          <a:xfrm>
            <a:off x="1171575" y="-14287"/>
            <a:ext cx="6800700" cy="4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8" name="Google Shape;258;p64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64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6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5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6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6"/>
          <p:cNvSpPr>
            <a:spLocks noGrp="1"/>
          </p:cNvSpPr>
          <p:nvPr>
            <p:ph type="pic" idx="2"/>
          </p:nvPr>
        </p:nvSpPr>
        <p:spPr>
          <a:xfrm>
            <a:off x="2981325" y="414338"/>
            <a:ext cx="64722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6" name="Google Shape;266;p66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6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6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7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6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6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9"/>
          <p:cNvSpPr>
            <a:spLocks noGrp="1"/>
          </p:cNvSpPr>
          <p:nvPr>
            <p:ph type="pic" idx="2"/>
          </p:nvPr>
        </p:nvSpPr>
        <p:spPr>
          <a:xfrm>
            <a:off x="4110038" y="1181100"/>
            <a:ext cx="52293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8" name="Google Shape;278;p6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6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0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7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>
            <a:spLocks noGrp="1"/>
          </p:cNvSpPr>
          <p:nvPr>
            <p:ph type="pic" idx="2"/>
          </p:nvPr>
        </p:nvSpPr>
        <p:spPr>
          <a:xfrm>
            <a:off x="5880503" y="2638425"/>
            <a:ext cx="3148800" cy="2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6" name="Google Shape;286;p71"/>
          <p:cNvSpPr>
            <a:spLocks noGrp="1"/>
          </p:cNvSpPr>
          <p:nvPr>
            <p:ph type="pic" idx="3"/>
          </p:nvPr>
        </p:nvSpPr>
        <p:spPr>
          <a:xfrm>
            <a:off x="5734050" y="423863"/>
            <a:ext cx="3124200" cy="20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7" name="Google Shape;287;p71"/>
          <p:cNvSpPr>
            <a:spLocks noGrp="1"/>
          </p:cNvSpPr>
          <p:nvPr>
            <p:ph type="pic" idx="4"/>
          </p:nvPr>
        </p:nvSpPr>
        <p:spPr>
          <a:xfrm>
            <a:off x="-114300" y="423863"/>
            <a:ext cx="64509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8" name="Google Shape;288;p7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2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72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7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5" name="Google Shape;295;p7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7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4">
  <p:cSld name="TITLE_5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7">
  <p:cSld name="TITLE_8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7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7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8">
  <p:cSld name="TITLE_9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8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78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7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9">
  <p:cSld name="TITLE_10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0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80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8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2">
  <p:cSld name="TITLE_20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8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22" name="Google Shape;322;p8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rpo 1 1">
  <p:cSld name="TITLE_AND_BODY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3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2897700" cy="9705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Open Sans SemiBold"/>
              <a:buNone/>
              <a:defRPr sz="2400">
                <a:solidFill>
                  <a:srgbClr val="0B5394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30" name="Google Shape;330;p83"/>
          <p:cNvSpPr/>
          <p:nvPr/>
        </p:nvSpPr>
        <p:spPr>
          <a:xfrm>
            <a:off x="0" y="205800"/>
            <a:ext cx="57600" cy="4731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3"/>
          <p:cNvSpPr txBox="1">
            <a:spLocks noGrp="1"/>
          </p:cNvSpPr>
          <p:nvPr>
            <p:ph type="title" idx="2"/>
          </p:nvPr>
        </p:nvSpPr>
        <p:spPr>
          <a:xfrm>
            <a:off x="311700" y="395700"/>
            <a:ext cx="2897700" cy="332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Open Sans Light"/>
              <a:buNone/>
              <a:defRPr sz="1000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83"/>
          <p:cNvSpPr txBox="1">
            <a:spLocks noGrp="1"/>
          </p:cNvSpPr>
          <p:nvPr>
            <p:ph type="title" idx="3"/>
          </p:nvPr>
        </p:nvSpPr>
        <p:spPr>
          <a:xfrm>
            <a:off x="352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3"/>
          <p:cNvSpPr txBox="1">
            <a:spLocks noGrp="1"/>
          </p:cNvSpPr>
          <p:nvPr>
            <p:ph type="title" idx="4"/>
          </p:nvPr>
        </p:nvSpPr>
        <p:spPr>
          <a:xfrm>
            <a:off x="352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83"/>
          <p:cNvSpPr txBox="1">
            <a:spLocks noGrp="1"/>
          </p:cNvSpPr>
          <p:nvPr>
            <p:ph type="title" idx="5"/>
          </p:nvPr>
        </p:nvSpPr>
        <p:spPr>
          <a:xfrm>
            <a:off x="352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83"/>
          <p:cNvSpPr txBox="1">
            <a:spLocks noGrp="1"/>
          </p:cNvSpPr>
          <p:nvPr>
            <p:ph type="title" idx="6"/>
          </p:nvPr>
        </p:nvSpPr>
        <p:spPr>
          <a:xfrm>
            <a:off x="352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83"/>
          <p:cNvSpPr txBox="1">
            <a:spLocks noGrp="1"/>
          </p:cNvSpPr>
          <p:nvPr>
            <p:ph type="title" idx="7"/>
          </p:nvPr>
        </p:nvSpPr>
        <p:spPr>
          <a:xfrm>
            <a:off x="3183800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83"/>
          <p:cNvSpPr txBox="1">
            <a:spLocks noGrp="1"/>
          </p:cNvSpPr>
          <p:nvPr>
            <p:ph type="title" idx="8"/>
          </p:nvPr>
        </p:nvSpPr>
        <p:spPr>
          <a:xfrm>
            <a:off x="3183800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3"/>
          <p:cNvSpPr txBox="1">
            <a:spLocks noGrp="1"/>
          </p:cNvSpPr>
          <p:nvPr>
            <p:ph type="title" idx="9"/>
          </p:nvPr>
        </p:nvSpPr>
        <p:spPr>
          <a:xfrm>
            <a:off x="3183800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83"/>
          <p:cNvSpPr txBox="1">
            <a:spLocks noGrp="1"/>
          </p:cNvSpPr>
          <p:nvPr>
            <p:ph type="title" idx="13"/>
          </p:nvPr>
        </p:nvSpPr>
        <p:spPr>
          <a:xfrm>
            <a:off x="3183800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83"/>
          <p:cNvSpPr txBox="1">
            <a:spLocks noGrp="1"/>
          </p:cNvSpPr>
          <p:nvPr>
            <p:ph type="title" idx="14"/>
          </p:nvPr>
        </p:nvSpPr>
        <p:spPr>
          <a:xfrm>
            <a:off x="6056225" y="25335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83"/>
          <p:cNvSpPr txBox="1">
            <a:spLocks noGrp="1"/>
          </p:cNvSpPr>
          <p:nvPr>
            <p:ph type="title" idx="15"/>
          </p:nvPr>
        </p:nvSpPr>
        <p:spPr>
          <a:xfrm>
            <a:off x="6056225" y="27716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83"/>
          <p:cNvSpPr txBox="1">
            <a:spLocks noGrp="1"/>
          </p:cNvSpPr>
          <p:nvPr>
            <p:ph type="title" idx="16"/>
          </p:nvPr>
        </p:nvSpPr>
        <p:spPr>
          <a:xfrm>
            <a:off x="6056225" y="3809425"/>
            <a:ext cx="2278500" cy="3324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None/>
              <a:defRPr sz="1400" b="1">
                <a:solidFill>
                  <a:srgbClr val="0B539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83"/>
          <p:cNvSpPr txBox="1">
            <a:spLocks noGrp="1"/>
          </p:cNvSpPr>
          <p:nvPr>
            <p:ph type="title" idx="17"/>
          </p:nvPr>
        </p:nvSpPr>
        <p:spPr>
          <a:xfrm>
            <a:off x="6056225" y="4047525"/>
            <a:ext cx="2171400" cy="672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Open Sans Light"/>
              <a:buNone/>
              <a:defRPr sz="11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 1">
  <p:cSld name="TITLE_2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4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84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8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2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8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C - G Suite - Blank 1">
  <p:cSld name="CUSTOM_2_5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sem Imagem 1 1">
  <p:cSld name="TITLE_1_1_2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0"/>
          <p:cNvSpPr/>
          <p:nvPr/>
        </p:nvSpPr>
        <p:spPr>
          <a:xfrm>
            <a:off x="0" y="0"/>
            <a:ext cx="9144000" cy="4663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90"/>
          <p:cNvSpPr txBox="1">
            <a:spLocks noGrp="1"/>
          </p:cNvSpPr>
          <p:nvPr>
            <p:ph type="ctrTitle"/>
          </p:nvPr>
        </p:nvSpPr>
        <p:spPr>
          <a:xfrm>
            <a:off x="616500" y="1491350"/>
            <a:ext cx="6002100" cy="12573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SemiBold"/>
              <a:buNone/>
              <a:defRPr sz="3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90"/>
          <p:cNvSpPr txBox="1">
            <a:spLocks noGrp="1"/>
          </p:cNvSpPr>
          <p:nvPr>
            <p:ph type="subTitle" idx="1"/>
          </p:nvPr>
        </p:nvSpPr>
        <p:spPr>
          <a:xfrm>
            <a:off x="616500" y="2605525"/>
            <a:ext cx="3084600" cy="803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368" name="Google Shape;368;p90"/>
          <p:cNvCxnSpPr/>
          <p:nvPr/>
        </p:nvCxnSpPr>
        <p:spPr>
          <a:xfrm>
            <a:off x="395025" y="1580400"/>
            <a:ext cx="16500" cy="1670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0">
  <p:cSld name="TITLE_18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9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9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9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rtl="0">
              <a:spcBef>
                <a:spcPts val="22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3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9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9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9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9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 type="tx">
  <p:cSld name="TITLE_AND_BODY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6"/>
          <p:cNvSpPr>
            <a:spLocks noGrp="1"/>
          </p:cNvSpPr>
          <p:nvPr>
            <p:ph type="pic" idx="2"/>
          </p:nvPr>
        </p:nvSpPr>
        <p:spPr>
          <a:xfrm>
            <a:off x="1171575" y="-14287"/>
            <a:ext cx="6800700" cy="4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1" name="Google Shape;391;p96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96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9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7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9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8"/>
          <p:cNvSpPr>
            <a:spLocks noGrp="1"/>
          </p:cNvSpPr>
          <p:nvPr>
            <p:ph type="pic" idx="2"/>
          </p:nvPr>
        </p:nvSpPr>
        <p:spPr>
          <a:xfrm>
            <a:off x="2981325" y="414338"/>
            <a:ext cx="64722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9" name="Google Shape;399;p98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98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9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9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0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100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10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1"/>
          <p:cNvSpPr>
            <a:spLocks noGrp="1"/>
          </p:cNvSpPr>
          <p:nvPr>
            <p:ph type="pic" idx="2"/>
          </p:nvPr>
        </p:nvSpPr>
        <p:spPr>
          <a:xfrm>
            <a:off x="4110038" y="1181100"/>
            <a:ext cx="52293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1" name="Google Shape;411;p101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101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10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02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10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3"/>
          <p:cNvSpPr>
            <a:spLocks noGrp="1"/>
          </p:cNvSpPr>
          <p:nvPr>
            <p:ph type="pic" idx="2"/>
          </p:nvPr>
        </p:nvSpPr>
        <p:spPr>
          <a:xfrm>
            <a:off x="5880503" y="2638425"/>
            <a:ext cx="3148800" cy="2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9" name="Google Shape;419;p103"/>
          <p:cNvSpPr>
            <a:spLocks noGrp="1"/>
          </p:cNvSpPr>
          <p:nvPr>
            <p:ph type="pic" idx="3"/>
          </p:nvPr>
        </p:nvSpPr>
        <p:spPr>
          <a:xfrm>
            <a:off x="5734050" y="423863"/>
            <a:ext cx="3124200" cy="20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0" name="Google Shape;420;p103"/>
          <p:cNvSpPr>
            <a:spLocks noGrp="1"/>
          </p:cNvSpPr>
          <p:nvPr>
            <p:ph type="pic" idx="4"/>
          </p:nvPr>
        </p:nvSpPr>
        <p:spPr>
          <a:xfrm>
            <a:off x="-114300" y="423863"/>
            <a:ext cx="64509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1" name="Google Shape;421;p10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4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104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10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7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89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7.xml"/><Relationship Id="rId26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110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14.xml"/><Relationship Id="rId33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109.xml"/><Relationship Id="rId29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12.xml"/><Relationship Id="rId28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8.xml"/><Relationship Id="rId31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6.xml"/><Relationship Id="rId30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2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0" name="Google Shape;250;p62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6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3" name="Google Shape;383;p9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4" name="Google Shape;384;p9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  <p:sldLayoutId id="2147483766" r:id="rId30"/>
    <p:sldLayoutId id="2147483767" r:id="rId31"/>
    <p:sldLayoutId id="2147483768" r:id="rId32"/>
    <p:sldLayoutId id="2147483769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E55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231" y="1326819"/>
            <a:ext cx="4931775" cy="23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28"/>
          <p:cNvSpPr txBox="1"/>
          <p:nvPr/>
        </p:nvSpPr>
        <p:spPr>
          <a:xfrm>
            <a:off x="1150350" y="3209257"/>
            <a:ext cx="68433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Precificação de Veículos</a:t>
            </a:r>
            <a:endParaRPr sz="23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Apresentação</a:t>
            </a:r>
            <a:endParaRPr sz="2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41"/>
          <p:cNvPicPr preferRelativeResize="0"/>
          <p:nvPr/>
        </p:nvPicPr>
        <p:blipFill rotWithShape="1">
          <a:blip r:embed="rId3">
            <a:alphaModFix/>
          </a:blip>
          <a:srcRect l="1070" t="67643" r="-1069"/>
          <a:stretch/>
        </p:blipFill>
        <p:spPr>
          <a:xfrm>
            <a:off x="-264400" y="3482900"/>
            <a:ext cx="9998273" cy="17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1"/>
          <p:cNvSpPr txBox="1"/>
          <p:nvPr/>
        </p:nvSpPr>
        <p:spPr>
          <a:xfrm>
            <a:off x="868501" y="1339316"/>
            <a:ext cx="273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2733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5" name="Google Shape;675;p141"/>
          <p:cNvSpPr/>
          <p:nvPr/>
        </p:nvSpPr>
        <p:spPr>
          <a:xfrm>
            <a:off x="1302325" y="1778800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6" name="Google Shape;676;p141"/>
          <p:cNvSpPr/>
          <p:nvPr/>
        </p:nvSpPr>
        <p:spPr>
          <a:xfrm>
            <a:off x="5842276" y="1778804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41"/>
          <p:cNvSpPr txBox="1">
            <a:spLocks noGrp="1"/>
          </p:cNvSpPr>
          <p:nvPr>
            <p:ph type="title" idx="4294967295"/>
          </p:nvPr>
        </p:nvSpPr>
        <p:spPr>
          <a:xfrm>
            <a:off x="1451122" y="2544225"/>
            <a:ext cx="1712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Ciclo Básico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8" name="Google Shape;678;p141"/>
          <p:cNvSpPr txBox="1">
            <a:spLocks noGrp="1"/>
          </p:cNvSpPr>
          <p:nvPr>
            <p:ph type="title" idx="4294967295"/>
          </p:nvPr>
        </p:nvSpPr>
        <p:spPr>
          <a:xfrm>
            <a:off x="6048066" y="2543000"/>
            <a:ext cx="1625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Prática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9" name="Google Shape;679;p141"/>
          <p:cNvSpPr/>
          <p:nvPr/>
        </p:nvSpPr>
        <p:spPr>
          <a:xfrm>
            <a:off x="3572302" y="1778804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41"/>
          <p:cNvSpPr txBox="1">
            <a:spLocks noGrp="1"/>
          </p:cNvSpPr>
          <p:nvPr>
            <p:ph type="title" idx="4294967295"/>
          </p:nvPr>
        </p:nvSpPr>
        <p:spPr>
          <a:xfrm>
            <a:off x="3734591" y="2543000"/>
            <a:ext cx="1712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Técnica 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1" name="Google Shape;681;p141"/>
          <p:cNvSpPr txBox="1"/>
          <p:nvPr/>
        </p:nvSpPr>
        <p:spPr>
          <a:xfrm>
            <a:off x="735819" y="817150"/>
            <a:ext cx="7378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32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Cronograma das aulas</a:t>
            </a:r>
            <a:endParaRPr sz="32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2" name="Google Shape;682;p141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Cronograma das aulas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3" name="Google Shape;683;p141"/>
          <p:cNvSpPr/>
          <p:nvPr/>
        </p:nvSpPr>
        <p:spPr>
          <a:xfrm>
            <a:off x="1302325" y="1345750"/>
            <a:ext cx="6554100" cy="3048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4" name="Google Shape;684;p141"/>
          <p:cNvSpPr txBox="1">
            <a:spLocks noGrp="1"/>
          </p:cNvSpPr>
          <p:nvPr>
            <p:ph type="title" idx="4294967295"/>
          </p:nvPr>
        </p:nvSpPr>
        <p:spPr>
          <a:xfrm>
            <a:off x="3333354" y="1247950"/>
            <a:ext cx="24291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de Soft Skills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7740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CONJUNTO DE DADOS</a:t>
            </a:r>
            <a:endParaRPr sz="25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3" name="Google Shape;563;p13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Conhecendo os dados</a:t>
            </a:r>
            <a:endParaRPr dirty="0"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4" name="Google Shape;5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3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Oferecido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096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32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6" name="Google Shape;556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32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Entendimento do negócio</a:t>
            </a:r>
            <a:endParaRPr sz="30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Perguntas e hipóteses</a:t>
            </a:r>
            <a:endParaRPr sz="1900" dirty="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560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ENTENDIMENTO DO NEGÓCIO</a:t>
            </a:r>
            <a:endParaRPr sz="25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3" name="Google Shape;563;p13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Perguntas</a:t>
            </a:r>
            <a:endParaRPr dirty="0"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4" name="Google Shape;5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3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Oferecido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8836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ENTENDIMENTO DO NEGÓCIO</a:t>
            </a:r>
            <a:endParaRPr sz="25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3" name="Google Shape;563;p13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Hipóteses</a:t>
            </a:r>
            <a:endParaRPr dirty="0"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4" name="Google Shape;5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3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Oferecido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01902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32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6" name="Google Shape;556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32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Metodologia e Abordagem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Precificação de veículos</a:t>
            </a:r>
          </a:p>
        </p:txBody>
      </p:sp>
    </p:spTree>
    <p:extLst>
      <p:ext uri="{BB962C8B-B14F-4D97-AF65-F5344CB8AC3E}">
        <p14:creationId xmlns:p14="http://schemas.microsoft.com/office/powerpoint/2010/main" val="72532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41"/>
          <p:cNvPicPr preferRelativeResize="0"/>
          <p:nvPr/>
        </p:nvPicPr>
        <p:blipFill rotWithShape="1">
          <a:blip r:embed="rId3">
            <a:alphaModFix/>
          </a:blip>
          <a:srcRect l="1070" t="67643" r="-1069"/>
          <a:stretch/>
        </p:blipFill>
        <p:spPr>
          <a:xfrm>
            <a:off x="-264400" y="3482900"/>
            <a:ext cx="9998273" cy="17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1"/>
          <p:cNvSpPr txBox="1"/>
          <p:nvPr/>
        </p:nvSpPr>
        <p:spPr>
          <a:xfrm>
            <a:off x="868501" y="1339316"/>
            <a:ext cx="273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2733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5" name="Google Shape;675;p141"/>
          <p:cNvSpPr/>
          <p:nvPr/>
        </p:nvSpPr>
        <p:spPr>
          <a:xfrm>
            <a:off x="1302325" y="1778800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6" name="Google Shape;676;p141"/>
          <p:cNvSpPr/>
          <p:nvPr/>
        </p:nvSpPr>
        <p:spPr>
          <a:xfrm>
            <a:off x="5842276" y="1778804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41"/>
          <p:cNvSpPr txBox="1">
            <a:spLocks noGrp="1"/>
          </p:cNvSpPr>
          <p:nvPr>
            <p:ph type="title" idx="4294967295"/>
          </p:nvPr>
        </p:nvSpPr>
        <p:spPr>
          <a:xfrm>
            <a:off x="1451122" y="2544225"/>
            <a:ext cx="1712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Ciclo Básico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8" name="Google Shape;678;p141"/>
          <p:cNvSpPr txBox="1">
            <a:spLocks noGrp="1"/>
          </p:cNvSpPr>
          <p:nvPr>
            <p:ph type="title" idx="4294967295"/>
          </p:nvPr>
        </p:nvSpPr>
        <p:spPr>
          <a:xfrm>
            <a:off x="6048066" y="2543000"/>
            <a:ext cx="1625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Prática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9" name="Google Shape;679;p141"/>
          <p:cNvSpPr/>
          <p:nvPr/>
        </p:nvSpPr>
        <p:spPr>
          <a:xfrm>
            <a:off x="3572302" y="1778804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41"/>
          <p:cNvSpPr txBox="1">
            <a:spLocks noGrp="1"/>
          </p:cNvSpPr>
          <p:nvPr>
            <p:ph type="title" idx="4294967295"/>
          </p:nvPr>
        </p:nvSpPr>
        <p:spPr>
          <a:xfrm>
            <a:off x="3734591" y="2543000"/>
            <a:ext cx="1712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Técnica 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1" name="Google Shape;681;p141"/>
          <p:cNvSpPr txBox="1"/>
          <p:nvPr/>
        </p:nvSpPr>
        <p:spPr>
          <a:xfrm>
            <a:off x="735819" y="817150"/>
            <a:ext cx="7378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32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Cronograma das aulas</a:t>
            </a:r>
            <a:endParaRPr sz="32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2" name="Google Shape;682;p141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Cronograma das aulas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3" name="Google Shape;683;p141"/>
          <p:cNvSpPr/>
          <p:nvPr/>
        </p:nvSpPr>
        <p:spPr>
          <a:xfrm>
            <a:off x="1302325" y="1345750"/>
            <a:ext cx="6554100" cy="3048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4" name="Google Shape;684;p141"/>
          <p:cNvSpPr txBox="1">
            <a:spLocks noGrp="1"/>
          </p:cNvSpPr>
          <p:nvPr>
            <p:ph type="title" idx="4294967295"/>
          </p:nvPr>
        </p:nvSpPr>
        <p:spPr>
          <a:xfrm>
            <a:off x="3333354" y="1247950"/>
            <a:ext cx="24291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de Soft Skills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583190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1065" y="3867639"/>
            <a:ext cx="1055850" cy="10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0914" y="3539073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46"/>
          <p:cNvPicPr preferRelativeResize="0"/>
          <p:nvPr/>
        </p:nvPicPr>
        <p:blipFill rotWithShape="1">
          <a:blip r:embed="rId5">
            <a:alphaModFix/>
          </a:blip>
          <a:srcRect r="11870"/>
          <a:stretch/>
        </p:blipFill>
        <p:spPr>
          <a:xfrm>
            <a:off x="-914500" y="-67650"/>
            <a:ext cx="7021675" cy="53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46"/>
          <p:cNvSpPr txBox="1">
            <a:spLocks noGrp="1"/>
          </p:cNvSpPr>
          <p:nvPr>
            <p:ph type="title"/>
          </p:nvPr>
        </p:nvSpPr>
        <p:spPr>
          <a:xfrm>
            <a:off x="3406373" y="2080185"/>
            <a:ext cx="33321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pt-BR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THANKS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38441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7"/>
          <p:cNvSpPr/>
          <p:nvPr/>
        </p:nvSpPr>
        <p:spPr>
          <a:xfrm>
            <a:off x="-70222" y="-39208"/>
            <a:ext cx="9284400" cy="5221800"/>
          </a:xfrm>
          <a:prstGeom prst="rect">
            <a:avLst/>
          </a:prstGeom>
          <a:solidFill>
            <a:srgbClr val="191E5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3" name="Google Shape;733;p1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8662" y="1117051"/>
            <a:ext cx="2986676" cy="2909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13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33E9613B-CA3F-4DF3-A70E-C1E64AA9236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BB180B-668C-F1DE-24D2-D02A2173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C7C0DF-3125-5FCB-8C62-7FCA4613B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BAB3C5-3FB8-7313-FAB2-FBD7EACBC0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33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29"/>
          <p:cNvSpPr txBox="1"/>
          <p:nvPr/>
        </p:nvSpPr>
        <p:spPr>
          <a:xfrm>
            <a:off x="694708" y="929134"/>
            <a:ext cx="83760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55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SUMÁRIO</a:t>
            </a:r>
            <a:endParaRPr sz="5500"/>
          </a:p>
        </p:txBody>
      </p:sp>
      <p:pic>
        <p:nvPicPr>
          <p:cNvPr id="528" name="Google Shape;528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631" y="159593"/>
            <a:ext cx="945350" cy="4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29"/>
          <p:cNvSpPr txBox="1"/>
          <p:nvPr/>
        </p:nvSpPr>
        <p:spPr>
          <a:xfrm>
            <a:off x="764875" y="1608275"/>
            <a:ext cx="39768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Apresentação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Visão Geral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Objetivos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Conjunto de dados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Entendimento Negócio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Perguntas de Negócio</a:t>
            </a: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Hipóteses de Negócio</a:t>
            </a:r>
            <a:endParaRPr sz="1200" dirty="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Metodologia e Abordagem</a:t>
            </a: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○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Precificação de Veículos</a:t>
            </a: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200"/>
              <a:buFont typeface="Roboto"/>
              <a:buChar char="●"/>
            </a:pPr>
            <a:r>
              <a:rPr lang="pt-BR" sz="1200" dirty="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Próximos Passos</a:t>
            </a:r>
          </a:p>
        </p:txBody>
      </p:sp>
      <p:sp>
        <p:nvSpPr>
          <p:cNvPr id="530" name="Google Shape;530;p1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rgbClr val="595959"/>
                </a:solidFill>
              </a:rPr>
              <a:t>2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31" name="Google Shape;531;p129"/>
          <p:cNvSpPr txBox="1"/>
          <p:nvPr/>
        </p:nvSpPr>
        <p:spPr>
          <a:xfrm>
            <a:off x="720531" y="633383"/>
            <a:ext cx="648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endParaRPr>
              <a:solidFill>
                <a:srgbClr val="ED8A0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32" name="Google Shape;532;p129"/>
          <p:cNvPicPr preferRelativeResize="0"/>
          <p:nvPr/>
        </p:nvPicPr>
        <p:blipFill rotWithShape="1">
          <a:blip r:embed="rId4">
            <a:alphaModFix/>
          </a:blip>
          <a:srcRect l="14877" r="14877"/>
          <a:stretch/>
        </p:blipFill>
        <p:spPr>
          <a:xfrm flipH="1">
            <a:off x="5065197" y="756000"/>
            <a:ext cx="4078802" cy="38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8B131B2B-EEF2-ECA5-8144-85AB5C800CD1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168D959-A381-395C-53CC-1D6B0BBF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B6B267-7F9E-405D-E3AC-AC1C5C093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6E58DB-7D93-E2A9-E4E7-7C2349467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225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33E9613B-CA3F-4DF3-A70E-C1E64AA9236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BB180B-668C-F1DE-24D2-D02A2173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C7C0DF-3125-5FCB-8C62-7FCA4613B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BAB3C5-3FB8-7313-FAB2-FBD7EACBC0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068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8B131B2B-EEF2-ECA5-8144-85AB5C800CD1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168D959-A381-395C-53CC-1D6B0BBF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B6B267-7F9E-405D-E3AC-AC1C5C093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6E58DB-7D93-E2A9-E4E7-7C2349467B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2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</a:t>
            </a:r>
            <a:endParaRPr sz="25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3" name="Google Shape;563;p13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Precificação de Veículos</a:t>
            </a:r>
            <a:endParaRPr dirty="0"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4" name="Google Shape;5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3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Oferecido especialmente para estudantes com vínculo em uma universidade entre a 5ª e 7ª fase, em busca de uma oportunidade no mercado de trabalho para a área de dados, desenvolvimento, projetos, produto ou consultoria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irá entrar na Indicium como estagiário(a) em determinada carreira da sua escolha, podendo ter o período máximo de 2 anos de estágio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deve ter disponibilidade para atuar, conciliando com a sua faculdade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possível trabalhar de forma online, presencial ou de forma híbrida, fica a sua escolha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Carga horária de 6h diárias, tendo flexibilidade quanto ao horário de início e término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20892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OBJETIVOS</a:t>
            </a:r>
            <a:endParaRPr sz="25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3" name="Google Shape;563;p13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Precificação de Veículos</a:t>
            </a:r>
            <a:endParaRPr dirty="0"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4" name="Google Shape;5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3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marca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modelo: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ano_de_fabricacao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ano_modelo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hodometro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</a:t>
            </a: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tipo_vendedor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pt-BR" sz="70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cidade_vendedor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estado_vendedor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pt-BR" sz="700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anunciante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entrega_delivery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elegivel_revisao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veiculo_único_dono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revisoes_concessionaria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ipva_pago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veiculo_licenciado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garantia_de_fábrica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revisoes_dentro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_</a:t>
            </a:r>
            <a:endParaRPr lang="pt-BR" sz="700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pt-BR" sz="700" b="1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preco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pt-BR" sz="700" b="1" i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</a:t>
            </a:r>
            <a:r>
              <a:rPr lang="pt-BR" sz="700" b="1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420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134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4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73" name="Google Shape;573;p134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34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Flashlight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Etapas do Processo Seletivo</a:t>
            </a:r>
            <a:endParaRPr sz="190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35"/>
          <p:cNvSpPr/>
          <p:nvPr/>
        </p:nvSpPr>
        <p:spPr>
          <a:xfrm rot="5400000">
            <a:off x="3506371" y="-4605172"/>
            <a:ext cx="3003183" cy="10662875"/>
          </a:xfrm>
          <a:custGeom>
            <a:avLst/>
            <a:gdLst/>
            <a:ahLst/>
            <a:cxnLst/>
            <a:rect l="l" t="t" r="r" b="b"/>
            <a:pathLst>
              <a:path w="1277950" h="4841260" extrusionOk="0">
                <a:moveTo>
                  <a:pt x="0" y="0"/>
                </a:moveTo>
                <a:lnTo>
                  <a:pt x="1277950" y="0"/>
                </a:lnTo>
                <a:lnTo>
                  <a:pt x="1277950" y="4841260"/>
                </a:lnTo>
                <a:lnTo>
                  <a:pt x="0" y="48412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580" name="Google Shape;580;p135"/>
          <p:cNvGrpSpPr/>
          <p:nvPr/>
        </p:nvGrpSpPr>
        <p:grpSpPr>
          <a:xfrm>
            <a:off x="6450572" y="2851479"/>
            <a:ext cx="1640925" cy="1365343"/>
            <a:chOff x="0" y="-57150"/>
            <a:chExt cx="4375800" cy="3640914"/>
          </a:xfrm>
        </p:grpSpPr>
        <p:sp>
          <p:nvSpPr>
            <p:cNvPr id="581" name="Google Shape;581;p135"/>
            <p:cNvSpPr txBox="1"/>
            <p:nvPr/>
          </p:nvSpPr>
          <p:spPr>
            <a:xfrm>
              <a:off x="0" y="1711764"/>
              <a:ext cx="4375800" cy="18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FFFFFF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 pandemia dificultou a estabilidade financeira dos artistas.</a:t>
              </a:r>
              <a:endParaRPr sz="700"/>
            </a:p>
          </p:txBody>
        </p:sp>
        <p:sp>
          <p:nvSpPr>
            <p:cNvPr id="582" name="Google Shape;582;p135"/>
            <p:cNvSpPr txBox="1"/>
            <p:nvPr/>
          </p:nvSpPr>
          <p:spPr>
            <a:xfrm>
              <a:off x="0" y="-57150"/>
              <a:ext cx="437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FFFFFF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Necessidade de renda extra</a:t>
              </a:r>
              <a:endParaRPr sz="700"/>
            </a:p>
          </p:txBody>
        </p:sp>
      </p:grpSp>
      <p:grpSp>
        <p:nvGrpSpPr>
          <p:cNvPr id="583" name="Google Shape;583;p135"/>
          <p:cNvGrpSpPr/>
          <p:nvPr/>
        </p:nvGrpSpPr>
        <p:grpSpPr>
          <a:xfrm>
            <a:off x="95100" y="1209750"/>
            <a:ext cx="2208385" cy="3698758"/>
            <a:chOff x="0" y="0"/>
            <a:chExt cx="7544876" cy="9863354"/>
          </a:xfrm>
        </p:grpSpPr>
        <p:pic>
          <p:nvPicPr>
            <p:cNvPr id="584" name="Google Shape;584;p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135"/>
            <p:cNvSpPr/>
            <p:nvPr/>
          </p:nvSpPr>
          <p:spPr>
            <a:xfrm>
              <a:off x="173396" y="157200"/>
              <a:ext cx="7042200" cy="93729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135"/>
          <p:cNvSpPr txBox="1"/>
          <p:nvPr/>
        </p:nvSpPr>
        <p:spPr>
          <a:xfrm>
            <a:off x="214125" y="3079375"/>
            <a:ext cx="18828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Gratuita, via redes sociais da </a:t>
            </a:r>
            <a:r>
              <a:rPr lang="pt-BR" sz="11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Indicium</a:t>
            </a: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87" name="Google Shape;587;p135"/>
          <p:cNvGrpSpPr/>
          <p:nvPr/>
        </p:nvGrpSpPr>
        <p:grpSpPr>
          <a:xfrm>
            <a:off x="6670490" y="1192825"/>
            <a:ext cx="2338912" cy="3698758"/>
            <a:chOff x="-251402" y="0"/>
            <a:chExt cx="7544876" cy="9863354"/>
          </a:xfrm>
        </p:grpSpPr>
        <p:pic>
          <p:nvPicPr>
            <p:cNvPr id="588" name="Google Shape;588;p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251402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135"/>
            <p:cNvSpPr/>
            <p:nvPr/>
          </p:nvSpPr>
          <p:spPr>
            <a:xfrm>
              <a:off x="173402" y="157203"/>
              <a:ext cx="7042200" cy="9417900"/>
            </a:xfrm>
            <a:prstGeom prst="rect">
              <a:avLst/>
            </a:prstGeom>
            <a:solidFill>
              <a:srgbClr val="0AA0D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135"/>
          <p:cNvSpPr txBox="1"/>
          <p:nvPr/>
        </p:nvSpPr>
        <p:spPr>
          <a:xfrm>
            <a:off x="432751" y="2309900"/>
            <a:ext cx="18195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>
              <a:lnSpc>
                <a:spcPct val="115000"/>
              </a:lnSpc>
              <a:buSzPts val="1100"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Conhecer os </a:t>
            </a:r>
          </a:p>
          <a:p>
            <a:pPr lvl="1">
              <a:lnSpc>
                <a:spcPct val="115000"/>
              </a:lnSpc>
              <a:buSzPts val="1100"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dados</a:t>
            </a:r>
            <a:endParaRPr sz="18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91" name="Google Shape;591;p135"/>
          <p:cNvSpPr txBox="1"/>
          <p:nvPr/>
        </p:nvSpPr>
        <p:spPr>
          <a:xfrm>
            <a:off x="4016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700"/>
          </a:p>
        </p:txBody>
      </p:sp>
      <p:sp>
        <p:nvSpPr>
          <p:cNvPr id="592" name="Google Shape;592;p135"/>
          <p:cNvSpPr txBox="1"/>
          <p:nvPr/>
        </p:nvSpPr>
        <p:spPr>
          <a:xfrm>
            <a:off x="1627350" y="398575"/>
            <a:ext cx="653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2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135"/>
          <p:cNvSpPr txBox="1"/>
          <p:nvPr/>
        </p:nvSpPr>
        <p:spPr>
          <a:xfrm>
            <a:off x="6925523" y="3079375"/>
            <a:ext cx="1856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Bate-papo com o time de Pessoas e Cultura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94" name="Google Shape;594;p135"/>
          <p:cNvSpPr txBox="1"/>
          <p:nvPr/>
        </p:nvSpPr>
        <p:spPr>
          <a:xfrm>
            <a:off x="6915551" y="2309900"/>
            <a:ext cx="18564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ENTREVISTA DE FIT CULTURAL</a:t>
            </a:r>
            <a:endParaRPr sz="180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95" name="Google Shape;595;p135"/>
          <p:cNvSpPr txBox="1"/>
          <p:nvPr/>
        </p:nvSpPr>
        <p:spPr>
          <a:xfrm>
            <a:off x="68844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 sz="700"/>
          </a:p>
        </p:txBody>
      </p:sp>
      <p:grpSp>
        <p:nvGrpSpPr>
          <p:cNvPr id="596" name="Google Shape;596;p135"/>
          <p:cNvGrpSpPr/>
          <p:nvPr/>
        </p:nvGrpSpPr>
        <p:grpSpPr>
          <a:xfrm>
            <a:off x="2257775" y="1202725"/>
            <a:ext cx="2286852" cy="3698758"/>
            <a:chOff x="0" y="0"/>
            <a:chExt cx="7544876" cy="9863354"/>
          </a:xfrm>
        </p:grpSpPr>
        <p:pic>
          <p:nvPicPr>
            <p:cNvPr id="597" name="Google Shape;597;p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p135"/>
            <p:cNvSpPr/>
            <p:nvPr/>
          </p:nvSpPr>
          <p:spPr>
            <a:xfrm>
              <a:off x="173351" y="157191"/>
              <a:ext cx="7042200" cy="9391500"/>
            </a:xfrm>
            <a:prstGeom prst="rect">
              <a:avLst/>
            </a:prstGeom>
            <a:solidFill>
              <a:srgbClr val="0081B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599;p135"/>
          <p:cNvSpPr txBox="1"/>
          <p:nvPr/>
        </p:nvSpPr>
        <p:spPr>
          <a:xfrm>
            <a:off x="2541125" y="3079375"/>
            <a:ext cx="1856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Prova de raciocínio lógico, inglês e desafio comportamental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0" name="Google Shape;600;p135"/>
          <p:cNvSpPr txBox="1"/>
          <p:nvPr/>
        </p:nvSpPr>
        <p:spPr>
          <a:xfrm>
            <a:off x="2588409" y="2309900"/>
            <a:ext cx="18564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6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Responder as perguntas de negócio</a:t>
            </a:r>
            <a:endParaRPr sz="16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1" name="Google Shape;601;p135"/>
          <p:cNvSpPr txBox="1"/>
          <p:nvPr/>
        </p:nvSpPr>
        <p:spPr>
          <a:xfrm>
            <a:off x="2576200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700" dirty="0"/>
          </a:p>
        </p:txBody>
      </p:sp>
      <p:grpSp>
        <p:nvGrpSpPr>
          <p:cNvPr id="602" name="Google Shape;602;p135"/>
          <p:cNvGrpSpPr/>
          <p:nvPr/>
        </p:nvGrpSpPr>
        <p:grpSpPr>
          <a:xfrm>
            <a:off x="4478725" y="1209750"/>
            <a:ext cx="2338912" cy="3698758"/>
            <a:chOff x="0" y="0"/>
            <a:chExt cx="7544876" cy="9863354"/>
          </a:xfrm>
        </p:grpSpPr>
        <p:pic>
          <p:nvPicPr>
            <p:cNvPr id="603" name="Google Shape;603;p1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Google Shape;604;p135"/>
            <p:cNvSpPr/>
            <p:nvPr/>
          </p:nvSpPr>
          <p:spPr>
            <a:xfrm>
              <a:off x="173351" y="157191"/>
              <a:ext cx="7042200" cy="9391500"/>
            </a:xfrm>
            <a:prstGeom prst="rect">
              <a:avLst/>
            </a:prstGeom>
            <a:solidFill>
              <a:srgbClr val="0081B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135"/>
          <p:cNvSpPr txBox="1"/>
          <p:nvPr/>
        </p:nvSpPr>
        <p:spPr>
          <a:xfrm>
            <a:off x="4814112" y="3086400"/>
            <a:ext cx="1856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Desafio técnico referente a carreira escolhida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06" name="Google Shape;606;p135"/>
          <p:cNvSpPr txBox="1"/>
          <p:nvPr/>
        </p:nvSpPr>
        <p:spPr>
          <a:xfrm>
            <a:off x="4880340" y="2316925"/>
            <a:ext cx="1856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6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DESAFIO TÉCNICO</a:t>
            </a:r>
            <a:endParaRPr sz="16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7" name="Google Shape;607;p135"/>
          <p:cNvSpPr txBox="1"/>
          <p:nvPr/>
        </p:nvSpPr>
        <p:spPr>
          <a:xfrm>
            <a:off x="4849187" y="1487436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sz="7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36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36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14" name="Google Shape;614;p136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36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Lighthouse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Definição e importância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37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DEFINIÇÃO E IMPORTÂNCIA</a:t>
            </a:r>
            <a:endParaRPr sz="25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1" name="Google Shape;621;p137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Lighthouse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22" name="Google Shape;62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37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Programa da Indicium voltado para quem quer começar uma carreira na área de dados, sendo estudantes ou profissionais em transição de carreira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Seis meses de jornadas de formação em Engenharia de Analytics e Ciência de Dados ou Engenharia de Dados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Você deve ter disponibilidade para atuar no período de seis meses e exercer uma carga horária de 6h diárias, das 13h às 19h, de segunda à sexta-feira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possível realizar as aulas de forma online, presencial ou de forma híbrida, fica a sua escolha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50% das vagas para mulheres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4" name="Google Shape;624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400" y="3782927"/>
            <a:ext cx="1319100" cy="13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38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38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31" name="Google Shape;631;p138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38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Lighthouse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Etapas do Processo Seletivo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30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3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39" name="Google Shape;539;p13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30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Apresentação</a:t>
            </a:r>
            <a:endParaRPr sz="30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39"/>
          <p:cNvSpPr/>
          <p:nvPr/>
        </p:nvSpPr>
        <p:spPr>
          <a:xfrm rot="5400000">
            <a:off x="3506371" y="-4605172"/>
            <a:ext cx="3003183" cy="10662875"/>
          </a:xfrm>
          <a:custGeom>
            <a:avLst/>
            <a:gdLst/>
            <a:ahLst/>
            <a:cxnLst/>
            <a:rect l="l" t="t" r="r" b="b"/>
            <a:pathLst>
              <a:path w="1277950" h="4841260" extrusionOk="0">
                <a:moveTo>
                  <a:pt x="0" y="0"/>
                </a:moveTo>
                <a:lnTo>
                  <a:pt x="1277950" y="0"/>
                </a:lnTo>
                <a:lnTo>
                  <a:pt x="1277950" y="4841260"/>
                </a:lnTo>
                <a:lnTo>
                  <a:pt x="0" y="48412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638" name="Google Shape;638;p139"/>
          <p:cNvGrpSpPr/>
          <p:nvPr/>
        </p:nvGrpSpPr>
        <p:grpSpPr>
          <a:xfrm>
            <a:off x="6450572" y="2851479"/>
            <a:ext cx="1640925" cy="1365343"/>
            <a:chOff x="0" y="-57150"/>
            <a:chExt cx="4375800" cy="3640914"/>
          </a:xfrm>
        </p:grpSpPr>
        <p:sp>
          <p:nvSpPr>
            <p:cNvPr id="639" name="Google Shape;639;p139"/>
            <p:cNvSpPr txBox="1"/>
            <p:nvPr/>
          </p:nvSpPr>
          <p:spPr>
            <a:xfrm>
              <a:off x="0" y="1711764"/>
              <a:ext cx="4375800" cy="18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FFFFFF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 pandemia dificultou a estabilidade financeira dos artistas.</a:t>
              </a:r>
              <a:endParaRPr sz="700"/>
            </a:p>
          </p:txBody>
        </p:sp>
        <p:sp>
          <p:nvSpPr>
            <p:cNvPr id="640" name="Google Shape;640;p139"/>
            <p:cNvSpPr txBox="1"/>
            <p:nvPr/>
          </p:nvSpPr>
          <p:spPr>
            <a:xfrm>
              <a:off x="0" y="-57150"/>
              <a:ext cx="437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FFFFFF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Necessidade de renda extra</a:t>
              </a:r>
              <a:endParaRPr sz="700"/>
            </a:p>
          </p:txBody>
        </p:sp>
      </p:grpSp>
      <p:grpSp>
        <p:nvGrpSpPr>
          <p:cNvPr id="641" name="Google Shape;641;p139"/>
          <p:cNvGrpSpPr/>
          <p:nvPr/>
        </p:nvGrpSpPr>
        <p:grpSpPr>
          <a:xfrm>
            <a:off x="5944407" y="1192825"/>
            <a:ext cx="2531306" cy="3698758"/>
            <a:chOff x="0" y="0"/>
            <a:chExt cx="7544876" cy="9863354"/>
          </a:xfrm>
        </p:grpSpPr>
        <p:pic>
          <p:nvPicPr>
            <p:cNvPr id="642" name="Google Shape;642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139"/>
            <p:cNvSpPr/>
            <p:nvPr/>
          </p:nvSpPr>
          <p:spPr>
            <a:xfrm>
              <a:off x="173402" y="157203"/>
              <a:ext cx="7042200" cy="9417900"/>
            </a:xfrm>
            <a:prstGeom prst="rect">
              <a:avLst/>
            </a:prstGeom>
            <a:solidFill>
              <a:srgbClr val="0AA0D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139"/>
          <p:cNvGrpSpPr/>
          <p:nvPr/>
        </p:nvGrpSpPr>
        <p:grpSpPr>
          <a:xfrm>
            <a:off x="704700" y="1209751"/>
            <a:ext cx="2531306" cy="3698758"/>
            <a:chOff x="0" y="0"/>
            <a:chExt cx="7544876" cy="9863354"/>
          </a:xfrm>
        </p:grpSpPr>
        <p:pic>
          <p:nvPicPr>
            <p:cNvPr id="645" name="Google Shape;645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139"/>
            <p:cNvSpPr/>
            <p:nvPr/>
          </p:nvSpPr>
          <p:spPr>
            <a:xfrm>
              <a:off x="173396" y="157200"/>
              <a:ext cx="7042200" cy="93729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139"/>
          <p:cNvSpPr txBox="1"/>
          <p:nvPr/>
        </p:nvSpPr>
        <p:spPr>
          <a:xfrm>
            <a:off x="1052325" y="3079375"/>
            <a:ext cx="18828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Gratuita, via redes sociais da Indicium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8" name="Google Shape;648;p139"/>
          <p:cNvSpPr txBox="1"/>
          <p:nvPr/>
        </p:nvSpPr>
        <p:spPr>
          <a:xfrm>
            <a:off x="1042351" y="2309900"/>
            <a:ext cx="1819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INSCRIÇÃO</a:t>
            </a:r>
            <a:endParaRPr sz="180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49" name="Google Shape;649;p139"/>
          <p:cNvSpPr txBox="1"/>
          <p:nvPr/>
        </p:nvSpPr>
        <p:spPr>
          <a:xfrm>
            <a:off x="10112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700"/>
          </a:p>
        </p:txBody>
      </p:sp>
      <p:sp>
        <p:nvSpPr>
          <p:cNvPr id="650" name="Google Shape;650;p139"/>
          <p:cNvSpPr txBox="1"/>
          <p:nvPr/>
        </p:nvSpPr>
        <p:spPr>
          <a:xfrm>
            <a:off x="1627350" y="398575"/>
            <a:ext cx="653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ETAPAS DO PROCESSO SELETIVO</a:t>
            </a:r>
            <a:endParaRPr sz="2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139"/>
          <p:cNvSpPr txBox="1"/>
          <p:nvPr/>
        </p:nvSpPr>
        <p:spPr>
          <a:xfrm>
            <a:off x="6315923" y="3079375"/>
            <a:ext cx="1856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Bate-papo com o time de Pessoas e Cultura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2" name="Google Shape;652;p139"/>
          <p:cNvSpPr txBox="1"/>
          <p:nvPr/>
        </p:nvSpPr>
        <p:spPr>
          <a:xfrm>
            <a:off x="6305951" y="2309900"/>
            <a:ext cx="18564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ENTREVISTA DE FIT CULTURAL</a:t>
            </a:r>
            <a:endParaRPr sz="180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3" name="Google Shape;653;p139"/>
          <p:cNvSpPr txBox="1"/>
          <p:nvPr/>
        </p:nvSpPr>
        <p:spPr>
          <a:xfrm>
            <a:off x="62748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sz="700"/>
          </a:p>
        </p:txBody>
      </p:sp>
      <p:grpSp>
        <p:nvGrpSpPr>
          <p:cNvPr id="654" name="Google Shape;654;p139"/>
          <p:cNvGrpSpPr/>
          <p:nvPr/>
        </p:nvGrpSpPr>
        <p:grpSpPr>
          <a:xfrm>
            <a:off x="3324566" y="1202730"/>
            <a:ext cx="2531306" cy="3698758"/>
            <a:chOff x="0" y="0"/>
            <a:chExt cx="7544876" cy="9863354"/>
          </a:xfrm>
        </p:grpSpPr>
        <p:pic>
          <p:nvPicPr>
            <p:cNvPr id="655" name="Google Shape;655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139"/>
            <p:cNvSpPr/>
            <p:nvPr/>
          </p:nvSpPr>
          <p:spPr>
            <a:xfrm>
              <a:off x="173351" y="157191"/>
              <a:ext cx="7042200" cy="9391500"/>
            </a:xfrm>
            <a:prstGeom prst="rect">
              <a:avLst/>
            </a:prstGeom>
            <a:solidFill>
              <a:srgbClr val="0081B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p139"/>
          <p:cNvSpPr txBox="1"/>
          <p:nvPr/>
        </p:nvSpPr>
        <p:spPr>
          <a:xfrm>
            <a:off x="3684125" y="3079375"/>
            <a:ext cx="185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Prova de raciocínio lógico e aptidão técnica e desafio técnico referente a carreira escolhida (DS, AE ou DE)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8" name="Google Shape;658;p139"/>
          <p:cNvSpPr txBox="1"/>
          <p:nvPr/>
        </p:nvSpPr>
        <p:spPr>
          <a:xfrm>
            <a:off x="3674152" y="2309900"/>
            <a:ext cx="18564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PROVAS E DESAFIO TÉCNICO</a:t>
            </a:r>
            <a:endParaRPr sz="180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9" name="Google Shape;659;p139"/>
          <p:cNvSpPr txBox="1"/>
          <p:nvPr/>
        </p:nvSpPr>
        <p:spPr>
          <a:xfrm>
            <a:off x="3643000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40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4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6" name="Google Shape;666;p14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40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Programa Lighthouse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Cronograma das Aulas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41"/>
          <p:cNvPicPr preferRelativeResize="0"/>
          <p:nvPr/>
        </p:nvPicPr>
        <p:blipFill rotWithShape="1">
          <a:blip r:embed="rId3">
            <a:alphaModFix/>
          </a:blip>
          <a:srcRect l="1070" t="67643" r="-1069"/>
          <a:stretch/>
        </p:blipFill>
        <p:spPr>
          <a:xfrm>
            <a:off x="-264400" y="3482900"/>
            <a:ext cx="9998273" cy="17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41"/>
          <p:cNvSpPr txBox="1"/>
          <p:nvPr/>
        </p:nvSpPr>
        <p:spPr>
          <a:xfrm>
            <a:off x="868501" y="1339316"/>
            <a:ext cx="2733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27330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5" name="Google Shape;675;p141"/>
          <p:cNvSpPr/>
          <p:nvPr/>
        </p:nvSpPr>
        <p:spPr>
          <a:xfrm>
            <a:off x="1302325" y="1778800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6" name="Google Shape;676;p141"/>
          <p:cNvSpPr/>
          <p:nvPr/>
        </p:nvSpPr>
        <p:spPr>
          <a:xfrm>
            <a:off x="5842276" y="1778804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41"/>
          <p:cNvSpPr txBox="1">
            <a:spLocks noGrp="1"/>
          </p:cNvSpPr>
          <p:nvPr>
            <p:ph type="title" idx="4294967295"/>
          </p:nvPr>
        </p:nvSpPr>
        <p:spPr>
          <a:xfrm>
            <a:off x="1451122" y="2544225"/>
            <a:ext cx="1712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Ciclo Básico</a:t>
            </a: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8" name="Google Shape;678;p141"/>
          <p:cNvSpPr txBox="1">
            <a:spLocks noGrp="1"/>
          </p:cNvSpPr>
          <p:nvPr>
            <p:ph type="title" idx="4294967295"/>
          </p:nvPr>
        </p:nvSpPr>
        <p:spPr>
          <a:xfrm>
            <a:off x="6048066" y="2543000"/>
            <a:ext cx="1625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Prática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79" name="Google Shape;679;p141"/>
          <p:cNvSpPr/>
          <p:nvPr/>
        </p:nvSpPr>
        <p:spPr>
          <a:xfrm>
            <a:off x="3572302" y="1778804"/>
            <a:ext cx="2037300" cy="18501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41"/>
          <p:cNvSpPr txBox="1">
            <a:spLocks noGrp="1"/>
          </p:cNvSpPr>
          <p:nvPr>
            <p:ph type="title" idx="4294967295"/>
          </p:nvPr>
        </p:nvSpPr>
        <p:spPr>
          <a:xfrm>
            <a:off x="3734591" y="2543000"/>
            <a:ext cx="17127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Técnica 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1" name="Google Shape;681;p141"/>
          <p:cNvSpPr txBox="1"/>
          <p:nvPr/>
        </p:nvSpPr>
        <p:spPr>
          <a:xfrm>
            <a:off x="735819" y="817150"/>
            <a:ext cx="7378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32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Cronograma das aulas</a:t>
            </a:r>
            <a:endParaRPr sz="32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2" name="Google Shape;682;p141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Cronograma das aulas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3" name="Google Shape;683;p141"/>
          <p:cNvSpPr/>
          <p:nvPr/>
        </p:nvSpPr>
        <p:spPr>
          <a:xfrm>
            <a:off x="1302325" y="1345750"/>
            <a:ext cx="6554100" cy="304800"/>
          </a:xfrm>
          <a:prstGeom prst="roundRect">
            <a:avLst>
              <a:gd name="adj" fmla="val 6270"/>
            </a:avLst>
          </a:prstGeom>
          <a:solidFill>
            <a:srgbClr val="13A0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84" name="Google Shape;684;p141"/>
          <p:cNvSpPr txBox="1">
            <a:spLocks noGrp="1"/>
          </p:cNvSpPr>
          <p:nvPr>
            <p:ph type="title" idx="4294967295"/>
          </p:nvPr>
        </p:nvSpPr>
        <p:spPr>
          <a:xfrm>
            <a:off x="3333354" y="1247950"/>
            <a:ext cx="2429100" cy="500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Jornada de Soft Skills</a:t>
            </a:r>
            <a:endParaRPr sz="16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42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4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91" name="Google Shape;691;p14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42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Indicium Academy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Formação em Engenharia de Analytics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4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FORMAÇÃO EM ENGENHARIA E ANALYTICS </a:t>
            </a:r>
            <a:endParaRPr sz="25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8" name="Google Shape;698;p14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Indicium Academy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99" name="Google Shape;69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4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Plataforma de educação sobre dados e analytics da Indicium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Objetivo:  preparar o(a) aluno(a) para que em seis semanas ele domine as técnicas e ferramentas do Modern Data Stack e saia dessa experiência como um profissional com experiência prática em analytics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Aulas online ao vivo (ficam gravadas na plataforma), tutores e muitos desafios práticos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 com uma iniciativa de vagas específicas Academy para mulheres, que se baseia em possibilitar o acesso de mais mulheres aos cursos e formações. A intenção dessa iniciativa é capacitar mais mulheres, aumentando seu número no mercado tech e na área de dados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1" name="Google Shape;701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975" y="3667725"/>
            <a:ext cx="1378525" cy="13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144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44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08" name="Google Shape;708;p144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44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Vagas regulares Indicium</a:t>
            </a:r>
            <a:endParaRPr sz="30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Página de carreiras</a:t>
            </a: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45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PÁGINA DE CARREIRAS</a:t>
            </a:r>
            <a:endParaRPr sz="250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5" name="Google Shape;715;p145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Vagas regulares Indicium</a:t>
            </a:r>
            <a:endParaRPr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16" name="Google Shape;71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45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8" name="Google Shape;718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4250" y="144355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45"/>
          <p:cNvSpPr txBox="1"/>
          <p:nvPr/>
        </p:nvSpPr>
        <p:spPr>
          <a:xfrm>
            <a:off x="1405950" y="4116625"/>
            <a:ext cx="6446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Caso não se identifique com as vagas abertas no momento, candidata-se ao nosso banco de talentos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1065" y="3867639"/>
            <a:ext cx="1055850" cy="10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0914" y="3539073"/>
            <a:ext cx="1106025" cy="5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46"/>
          <p:cNvPicPr preferRelativeResize="0"/>
          <p:nvPr/>
        </p:nvPicPr>
        <p:blipFill rotWithShape="1">
          <a:blip r:embed="rId5">
            <a:alphaModFix/>
          </a:blip>
          <a:srcRect r="11870"/>
          <a:stretch/>
        </p:blipFill>
        <p:spPr>
          <a:xfrm>
            <a:off x="-914500" y="-67650"/>
            <a:ext cx="7021675" cy="53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146"/>
          <p:cNvSpPr txBox="1">
            <a:spLocks noGrp="1"/>
          </p:cNvSpPr>
          <p:nvPr>
            <p:ph type="title"/>
          </p:nvPr>
        </p:nvSpPr>
        <p:spPr>
          <a:xfrm>
            <a:off x="3406373" y="2080185"/>
            <a:ext cx="3332100" cy="10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pt-BR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THANKS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7"/>
          <p:cNvSpPr/>
          <p:nvPr/>
        </p:nvSpPr>
        <p:spPr>
          <a:xfrm>
            <a:off x="-70222" y="-39208"/>
            <a:ext cx="9284400" cy="5221800"/>
          </a:xfrm>
          <a:prstGeom prst="rect">
            <a:avLst/>
          </a:prstGeom>
          <a:solidFill>
            <a:srgbClr val="191E5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3" name="Google Shape;733;p14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8662" y="1117051"/>
            <a:ext cx="2986676" cy="2909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275" y="108575"/>
            <a:ext cx="5216902" cy="51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31"/>
          <p:cNvSpPr txBox="1"/>
          <p:nvPr/>
        </p:nvSpPr>
        <p:spPr>
          <a:xfrm>
            <a:off x="662800" y="1585667"/>
            <a:ext cx="4513800" cy="115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Referência </a:t>
            </a:r>
            <a:r>
              <a:rPr lang="pt-B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 América Latina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1BB1E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Desde 2017, criamos </a:t>
            </a:r>
            <a:r>
              <a:rPr lang="pt-BR" sz="1100" b="1" dirty="0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soluções de data </a:t>
            </a:r>
            <a:r>
              <a:rPr lang="pt-BR" sz="1100" b="1" dirty="0" err="1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science</a:t>
            </a:r>
            <a:r>
              <a:rPr lang="pt-BR" sz="1100" b="1" dirty="0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pt-BR" sz="1100" b="1" dirty="0" err="1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analytics</a:t>
            </a:r>
            <a:r>
              <a:rPr lang="pt-BR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 o apoio de um time de especialistas, metodologias próprias e tecnologias modernas.</a:t>
            </a:r>
            <a:endParaRPr lang="pt-BR" sz="11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131"/>
          <p:cNvSpPr txBox="1"/>
          <p:nvPr/>
        </p:nvSpPr>
        <p:spPr>
          <a:xfrm>
            <a:off x="662800" y="1246217"/>
            <a:ext cx="3696900" cy="117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333B8F"/>
                </a:solidFill>
                <a:latin typeface="Roboto"/>
                <a:ea typeface="Roboto"/>
                <a:cs typeface="Roboto"/>
                <a:sym typeface="Roboto"/>
              </a:rPr>
              <a:t>Empresa de Dados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rgbClr val="333B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rgbClr val="333B8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B8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48" name="Google Shape;548;p131"/>
          <p:cNvSpPr txBox="1"/>
          <p:nvPr/>
        </p:nvSpPr>
        <p:spPr>
          <a:xfrm>
            <a:off x="636750" y="463911"/>
            <a:ext cx="431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Apresentação</a:t>
            </a:r>
            <a:endParaRPr sz="31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Google Shape;547;p131">
            <a:extLst>
              <a:ext uri="{FF2B5EF4-FFF2-40B4-BE49-F238E27FC236}">
                <a16:creationId xmlns:a16="http://schemas.microsoft.com/office/drawing/2014/main" id="{C76BB102-4A2F-1CC4-2E8C-0ECA58646E08}"/>
              </a:ext>
            </a:extLst>
          </p:cNvPr>
          <p:cNvSpPr txBox="1"/>
          <p:nvPr/>
        </p:nvSpPr>
        <p:spPr>
          <a:xfrm>
            <a:off x="662800" y="2864293"/>
            <a:ext cx="3696900" cy="67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333B8F"/>
                </a:solidFill>
                <a:latin typeface="Roboto"/>
                <a:ea typeface="Roboto"/>
                <a:cs typeface="Roboto"/>
                <a:sym typeface="Roboto"/>
              </a:rPr>
              <a:t>Entendimento do Negócio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333B8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2CB6EB6-8887-0903-4FB6-CB4BD6A56E33}"/>
              </a:ext>
            </a:extLst>
          </p:cNvPr>
          <p:cNvSpPr txBox="1"/>
          <p:nvPr/>
        </p:nvSpPr>
        <p:spPr>
          <a:xfrm>
            <a:off x="636750" y="3220697"/>
            <a:ext cx="5504120" cy="273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i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Core business </a:t>
            </a:r>
            <a:r>
              <a:rPr lang="pt-BR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é </a:t>
            </a:r>
            <a:r>
              <a:rPr lang="pt-BR" sz="1100" b="1" dirty="0">
                <a:solidFill>
                  <a:srgbClr val="1BB1EC"/>
                </a:solidFill>
                <a:latin typeface="Roboto"/>
                <a:ea typeface="Roboto"/>
                <a:cs typeface="Roboto"/>
                <a:sym typeface="Roboto"/>
              </a:rPr>
              <a:t>compra e venda de veículos </a:t>
            </a:r>
            <a:r>
              <a:rPr lang="pt-BR" sz="11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usados.</a:t>
            </a:r>
            <a:endParaRPr lang="pt-BR" sz="1100" b="1" dirty="0">
              <a:solidFill>
                <a:srgbClr val="333B8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30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3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39" name="Google Shape;539;p130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30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Visão Geral do Projeto</a:t>
            </a:r>
            <a:endParaRPr sz="30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7343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33"/>
          <p:cNvSpPr txBox="1"/>
          <p:nvPr/>
        </p:nvSpPr>
        <p:spPr>
          <a:xfrm>
            <a:off x="710775" y="795400"/>
            <a:ext cx="79167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D2CDD7"/>
              </a:buClr>
              <a:buSzPts val="3200"/>
              <a:buFont typeface="Montserrat ExtraBold"/>
              <a:buNone/>
            </a:pPr>
            <a:r>
              <a:rPr lang="pt-BR" sz="2500" dirty="0">
                <a:solidFill>
                  <a:srgbClr val="D2CDD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SOBRE O PROJETO</a:t>
            </a:r>
            <a:endParaRPr sz="2500" dirty="0">
              <a:solidFill>
                <a:srgbClr val="D2CDD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3" name="Google Shape;563;p133"/>
          <p:cNvSpPr txBox="1"/>
          <p:nvPr/>
        </p:nvSpPr>
        <p:spPr>
          <a:xfrm>
            <a:off x="735847" y="622412"/>
            <a:ext cx="2976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3A0DB"/>
              </a:buClr>
              <a:buSzPts val="1400"/>
              <a:buFont typeface="Titillium Web"/>
              <a:buNone/>
            </a:pPr>
            <a:r>
              <a:rPr lang="pt-BR" dirty="0">
                <a:solidFill>
                  <a:srgbClr val="13A0DB"/>
                </a:solidFill>
                <a:latin typeface="Titillium Web"/>
                <a:ea typeface="Titillium Web"/>
                <a:cs typeface="Titillium Web"/>
                <a:sym typeface="Titillium Web"/>
              </a:rPr>
              <a:t>Visão Geral</a:t>
            </a:r>
            <a:endParaRPr dirty="0">
              <a:solidFill>
                <a:srgbClr val="13A0DB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64" name="Google Shape;56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475" y="206248"/>
            <a:ext cx="1106025" cy="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33"/>
          <p:cNvSpPr txBox="1"/>
          <p:nvPr/>
        </p:nvSpPr>
        <p:spPr>
          <a:xfrm>
            <a:off x="756000" y="1447300"/>
            <a:ext cx="7614000" cy="3002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BB1EC"/>
              </a:buClr>
              <a:buSzPts val="1000"/>
              <a:buFont typeface="Roboto"/>
              <a:buChar char="●"/>
            </a:pPr>
            <a:r>
              <a:rPr lang="pt-BR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32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6" name="Google Shape;556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32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Objetivos</a:t>
            </a:r>
            <a:endParaRPr sz="30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Metas e Objetivos</a:t>
            </a:r>
            <a:endParaRPr sz="1900" dirty="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39"/>
          <p:cNvSpPr/>
          <p:nvPr/>
        </p:nvSpPr>
        <p:spPr>
          <a:xfrm rot="5400000">
            <a:off x="3506371" y="-4605172"/>
            <a:ext cx="3003183" cy="10662875"/>
          </a:xfrm>
          <a:custGeom>
            <a:avLst/>
            <a:gdLst/>
            <a:ahLst/>
            <a:cxnLst/>
            <a:rect l="l" t="t" r="r" b="b"/>
            <a:pathLst>
              <a:path w="1277950" h="4841260" extrusionOk="0">
                <a:moveTo>
                  <a:pt x="0" y="0"/>
                </a:moveTo>
                <a:lnTo>
                  <a:pt x="1277950" y="0"/>
                </a:lnTo>
                <a:lnTo>
                  <a:pt x="1277950" y="4841260"/>
                </a:lnTo>
                <a:lnTo>
                  <a:pt x="0" y="484126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grpSp>
        <p:nvGrpSpPr>
          <p:cNvPr id="638" name="Google Shape;638;p139"/>
          <p:cNvGrpSpPr/>
          <p:nvPr/>
        </p:nvGrpSpPr>
        <p:grpSpPr>
          <a:xfrm>
            <a:off x="6450572" y="2851479"/>
            <a:ext cx="1640925" cy="1365343"/>
            <a:chOff x="0" y="-57150"/>
            <a:chExt cx="4375800" cy="3640914"/>
          </a:xfrm>
        </p:grpSpPr>
        <p:sp>
          <p:nvSpPr>
            <p:cNvPr id="639" name="Google Shape;639;p139"/>
            <p:cNvSpPr txBox="1"/>
            <p:nvPr/>
          </p:nvSpPr>
          <p:spPr>
            <a:xfrm>
              <a:off x="0" y="1711764"/>
              <a:ext cx="4375800" cy="18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i="0" u="none" strike="noStrike" cap="none">
                  <a:solidFill>
                    <a:srgbClr val="FFFFFF"/>
                  </a:solidFill>
                  <a:latin typeface="Nunito Sans ExtraLight"/>
                  <a:ea typeface="Nunito Sans ExtraLight"/>
                  <a:cs typeface="Nunito Sans ExtraLight"/>
                  <a:sym typeface="Nunito Sans ExtraLight"/>
                </a:rPr>
                <a:t>A pandemia dificultou a estabilidade financeira dos artistas.</a:t>
              </a:r>
              <a:endParaRPr sz="700"/>
            </a:p>
          </p:txBody>
        </p:sp>
        <p:sp>
          <p:nvSpPr>
            <p:cNvPr id="640" name="Google Shape;640;p139"/>
            <p:cNvSpPr txBox="1"/>
            <p:nvPr/>
          </p:nvSpPr>
          <p:spPr>
            <a:xfrm>
              <a:off x="0" y="-57150"/>
              <a:ext cx="4375800" cy="157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FFFFFF"/>
                  </a:solidFill>
                  <a:latin typeface="Nunito Sans Black"/>
                  <a:ea typeface="Nunito Sans Black"/>
                  <a:cs typeface="Nunito Sans Black"/>
                  <a:sym typeface="Nunito Sans Black"/>
                </a:rPr>
                <a:t>Necessidade de renda extra</a:t>
              </a:r>
              <a:endParaRPr sz="700"/>
            </a:p>
          </p:txBody>
        </p:sp>
      </p:grpSp>
      <p:grpSp>
        <p:nvGrpSpPr>
          <p:cNvPr id="641" name="Google Shape;641;p139"/>
          <p:cNvGrpSpPr/>
          <p:nvPr/>
        </p:nvGrpSpPr>
        <p:grpSpPr>
          <a:xfrm>
            <a:off x="5944407" y="1192825"/>
            <a:ext cx="2531306" cy="3698758"/>
            <a:chOff x="0" y="0"/>
            <a:chExt cx="7544876" cy="9863354"/>
          </a:xfrm>
        </p:grpSpPr>
        <p:pic>
          <p:nvPicPr>
            <p:cNvPr id="642" name="Google Shape;642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139"/>
            <p:cNvSpPr/>
            <p:nvPr/>
          </p:nvSpPr>
          <p:spPr>
            <a:xfrm>
              <a:off x="173402" y="157203"/>
              <a:ext cx="7042200" cy="9417900"/>
            </a:xfrm>
            <a:prstGeom prst="rect">
              <a:avLst/>
            </a:prstGeom>
            <a:solidFill>
              <a:srgbClr val="0AA0D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" name="Google Shape;644;p139"/>
          <p:cNvGrpSpPr/>
          <p:nvPr/>
        </p:nvGrpSpPr>
        <p:grpSpPr>
          <a:xfrm>
            <a:off x="704700" y="1209751"/>
            <a:ext cx="2531306" cy="3698758"/>
            <a:chOff x="0" y="0"/>
            <a:chExt cx="7544876" cy="9863354"/>
          </a:xfrm>
        </p:grpSpPr>
        <p:pic>
          <p:nvPicPr>
            <p:cNvPr id="645" name="Google Shape;645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139"/>
            <p:cNvSpPr/>
            <p:nvPr/>
          </p:nvSpPr>
          <p:spPr>
            <a:xfrm>
              <a:off x="173396" y="157200"/>
              <a:ext cx="7042200" cy="9372900"/>
            </a:xfrm>
            <a:prstGeom prst="rect">
              <a:avLst/>
            </a:prstGeom>
            <a:solidFill>
              <a:srgbClr val="0076B9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139"/>
          <p:cNvSpPr txBox="1"/>
          <p:nvPr/>
        </p:nvSpPr>
        <p:spPr>
          <a:xfrm>
            <a:off x="1011206" y="3079375"/>
            <a:ext cx="1923919" cy="58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Gratuita, via redes sociais da </a:t>
            </a:r>
            <a:r>
              <a:rPr lang="pt-BR" sz="1100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Indicium</a:t>
            </a: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48" name="Google Shape;648;p139"/>
          <p:cNvSpPr txBox="1"/>
          <p:nvPr/>
        </p:nvSpPr>
        <p:spPr>
          <a:xfrm>
            <a:off x="1042351" y="2309900"/>
            <a:ext cx="18195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CONHECER OS DADOS</a:t>
            </a:r>
            <a:endParaRPr sz="18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49" name="Google Shape;649;p139"/>
          <p:cNvSpPr txBox="1"/>
          <p:nvPr/>
        </p:nvSpPr>
        <p:spPr>
          <a:xfrm>
            <a:off x="10112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700"/>
          </a:p>
        </p:txBody>
      </p:sp>
      <p:sp>
        <p:nvSpPr>
          <p:cNvPr id="650" name="Google Shape;650;p139"/>
          <p:cNvSpPr txBox="1"/>
          <p:nvPr/>
        </p:nvSpPr>
        <p:spPr>
          <a:xfrm>
            <a:off x="1627350" y="398575"/>
            <a:ext cx="6534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2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139"/>
          <p:cNvSpPr txBox="1"/>
          <p:nvPr/>
        </p:nvSpPr>
        <p:spPr>
          <a:xfrm>
            <a:off x="6315923" y="3079375"/>
            <a:ext cx="1856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Bate-papo com o time de Pessoas e Cultura</a:t>
            </a: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2" name="Google Shape;652;p139"/>
          <p:cNvSpPr txBox="1"/>
          <p:nvPr/>
        </p:nvSpPr>
        <p:spPr>
          <a:xfrm>
            <a:off x="6305951" y="2309900"/>
            <a:ext cx="18564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PRECIFICAR OS VEÍCULOS</a:t>
            </a:r>
            <a:endParaRPr sz="18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3" name="Google Shape;653;p139"/>
          <p:cNvSpPr txBox="1"/>
          <p:nvPr/>
        </p:nvSpPr>
        <p:spPr>
          <a:xfrm>
            <a:off x="6274806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sz="700"/>
          </a:p>
        </p:txBody>
      </p:sp>
      <p:grpSp>
        <p:nvGrpSpPr>
          <p:cNvPr id="654" name="Google Shape;654;p139"/>
          <p:cNvGrpSpPr/>
          <p:nvPr/>
        </p:nvGrpSpPr>
        <p:grpSpPr>
          <a:xfrm>
            <a:off x="3324566" y="1202730"/>
            <a:ext cx="2531306" cy="3698758"/>
            <a:chOff x="0" y="0"/>
            <a:chExt cx="7544876" cy="9863354"/>
          </a:xfrm>
        </p:grpSpPr>
        <p:pic>
          <p:nvPicPr>
            <p:cNvPr id="655" name="Google Shape;655;p1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7544876" cy="9863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6" name="Google Shape;656;p139"/>
            <p:cNvSpPr/>
            <p:nvPr/>
          </p:nvSpPr>
          <p:spPr>
            <a:xfrm>
              <a:off x="173351" y="157191"/>
              <a:ext cx="7042200" cy="9391500"/>
            </a:xfrm>
            <a:prstGeom prst="rect">
              <a:avLst/>
            </a:prstGeom>
            <a:solidFill>
              <a:srgbClr val="0081B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" name="Google Shape;657;p139"/>
          <p:cNvSpPr txBox="1"/>
          <p:nvPr/>
        </p:nvSpPr>
        <p:spPr>
          <a:xfrm>
            <a:off x="3643800" y="3391672"/>
            <a:ext cx="1856400" cy="9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4B48"/>
              </a:buClr>
              <a:buSzPts val="1100"/>
              <a:buFont typeface="Roboto"/>
              <a:buNone/>
            </a:pPr>
            <a:r>
              <a:rPr lang="pt-BR" sz="11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Prova de raciocínio lógico e aptidão técnica e desafio técnico referente a carreira escolhida (DS, AE ou DE)</a:t>
            </a: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58" name="Google Shape;658;p139"/>
          <p:cNvSpPr txBox="1"/>
          <p:nvPr/>
        </p:nvSpPr>
        <p:spPr>
          <a:xfrm>
            <a:off x="3674152" y="2309900"/>
            <a:ext cx="1856400" cy="95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800" dirty="0">
                <a:solidFill>
                  <a:srgbClr val="FAFAF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RESPONDER AS QUESTÕES DE NEGÓCIO</a:t>
            </a:r>
            <a:endParaRPr sz="1800" dirty="0">
              <a:solidFill>
                <a:srgbClr val="FAFAF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59" name="Google Shape;659;p139"/>
          <p:cNvSpPr txBox="1"/>
          <p:nvPr/>
        </p:nvSpPr>
        <p:spPr>
          <a:xfrm>
            <a:off x="3643000" y="1480411"/>
            <a:ext cx="581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3450110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7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32"/>
          <p:cNvPicPr preferRelativeResize="0"/>
          <p:nvPr/>
        </p:nvPicPr>
        <p:blipFill rotWithShape="1">
          <a:blip r:embed="rId3">
            <a:alphaModFix/>
          </a:blip>
          <a:srcRect t="25762" r="42049" b="6173"/>
          <a:stretch/>
        </p:blipFill>
        <p:spPr>
          <a:xfrm>
            <a:off x="-101775" y="864875"/>
            <a:ext cx="5166974" cy="34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56" name="Google Shape;556;p132"/>
          <p:cNvSpPr/>
          <p:nvPr/>
        </p:nvSpPr>
        <p:spPr>
          <a:xfrm>
            <a:off x="3201800" y="1465950"/>
            <a:ext cx="3523200" cy="2211600"/>
          </a:xfrm>
          <a:prstGeom prst="rect">
            <a:avLst/>
          </a:prstGeom>
          <a:solidFill>
            <a:srgbClr val="F0F1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32"/>
          <p:cNvSpPr txBox="1"/>
          <p:nvPr/>
        </p:nvSpPr>
        <p:spPr>
          <a:xfrm>
            <a:off x="3692900" y="1786467"/>
            <a:ext cx="5133900" cy="15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 dirty="0">
                <a:solidFill>
                  <a:srgbClr val="1BB1EC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Conjunto de dados</a:t>
            </a:r>
            <a:endParaRPr sz="3000" dirty="0">
              <a:solidFill>
                <a:srgbClr val="1BB1EC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>
                <a:solidFill>
                  <a:srgbClr val="9C8B64"/>
                </a:solidFill>
                <a:latin typeface="Roboto Light"/>
                <a:ea typeface="Roboto Light"/>
                <a:cs typeface="Roboto Light"/>
                <a:sym typeface="Roboto Light"/>
              </a:rPr>
              <a:t>Conhecendo os dados</a:t>
            </a:r>
            <a:endParaRPr sz="1900" dirty="0">
              <a:solidFill>
                <a:srgbClr val="9C8B64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33445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1702</Words>
  <Application>Microsoft Office PowerPoint</Application>
  <PresentationFormat>Apresentação na tela (16:9)</PresentationFormat>
  <Paragraphs>234</Paragraphs>
  <Slides>38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38</vt:i4>
      </vt:variant>
    </vt:vector>
  </HeadingPairs>
  <TitlesOfParts>
    <vt:vector size="56" baseType="lpstr">
      <vt:lpstr>Nunito Sans</vt:lpstr>
      <vt:lpstr>Helvetica Neue Light</vt:lpstr>
      <vt:lpstr>Nunito Sans Black</vt:lpstr>
      <vt:lpstr>Open Sans SemiBold</vt:lpstr>
      <vt:lpstr>Roboto</vt:lpstr>
      <vt:lpstr>Nunito Sans ExtraLight</vt:lpstr>
      <vt:lpstr>Montserrat</vt:lpstr>
      <vt:lpstr>Montserrat ExtraBold</vt:lpstr>
      <vt:lpstr>Titillium Web</vt:lpstr>
      <vt:lpstr>Helvetica Neue</vt:lpstr>
      <vt:lpstr>Roboto Light</vt:lpstr>
      <vt:lpstr>Open Sans Light</vt:lpstr>
      <vt:lpstr>Arial</vt:lpstr>
      <vt:lpstr>Simple Light</vt:lpstr>
      <vt:lpstr>White</vt:lpstr>
      <vt:lpstr>Simple Light</vt:lpstr>
      <vt:lpstr>White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Ciclo Básico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Ciclo Básico</vt:lpstr>
      <vt:lpstr>THANKS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Ciclo Básico</vt:lpstr>
      <vt:lpstr>Apresentação do PowerPoint</vt:lpstr>
      <vt:lpstr>Apresentação do PowerPoint</vt:lpstr>
      <vt:lpstr>Apresentação do PowerPoint</vt:lpstr>
      <vt:lpstr>Apresentação do PowerPoint</vt:lpstr>
      <vt:lpstr>THANKS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Andressa Gomes Moreira Andressa</cp:lastModifiedBy>
  <cp:revision>2</cp:revision>
  <dcterms:modified xsi:type="dcterms:W3CDTF">2023-10-17T16:13:48Z</dcterms:modified>
</cp:coreProperties>
</file>